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19" r:id="rId2"/>
    <p:sldMasterId id="2147483870" r:id="rId3"/>
  </p:sldMasterIdLst>
  <p:notesMasterIdLst>
    <p:notesMasterId r:id="rId36"/>
  </p:notesMasterIdLst>
  <p:sldIdLst>
    <p:sldId id="701" r:id="rId4"/>
    <p:sldId id="724" r:id="rId5"/>
    <p:sldId id="725" r:id="rId6"/>
    <p:sldId id="738" r:id="rId7"/>
    <p:sldId id="739" r:id="rId8"/>
    <p:sldId id="740" r:id="rId9"/>
    <p:sldId id="726" r:id="rId10"/>
    <p:sldId id="727" r:id="rId11"/>
    <p:sldId id="728" r:id="rId12"/>
    <p:sldId id="729" r:id="rId13"/>
    <p:sldId id="743" r:id="rId14"/>
    <p:sldId id="742" r:id="rId15"/>
    <p:sldId id="744" r:id="rId16"/>
    <p:sldId id="747" r:id="rId17"/>
    <p:sldId id="734" r:id="rId18"/>
    <p:sldId id="745" r:id="rId19"/>
    <p:sldId id="746" r:id="rId20"/>
    <p:sldId id="748" r:id="rId21"/>
    <p:sldId id="749" r:id="rId22"/>
    <p:sldId id="750" r:id="rId23"/>
    <p:sldId id="735" r:id="rId24"/>
    <p:sldId id="751" r:id="rId25"/>
    <p:sldId id="752" r:id="rId26"/>
    <p:sldId id="732" r:id="rId27"/>
    <p:sldId id="753" r:id="rId28"/>
    <p:sldId id="754" r:id="rId29"/>
    <p:sldId id="755" r:id="rId30"/>
    <p:sldId id="756" r:id="rId31"/>
    <p:sldId id="757" r:id="rId32"/>
    <p:sldId id="758" r:id="rId33"/>
    <p:sldId id="759" r:id="rId34"/>
    <p:sldId id="269"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57B"/>
    <a:srgbClr val="2A5010"/>
    <a:srgbClr val="74D632"/>
    <a:srgbClr val="F8D2CC"/>
    <a:srgbClr val="90C226"/>
    <a:srgbClr val="2CB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0" autoAdjust="0"/>
    <p:restoredTop sz="80024" autoAdjust="0"/>
  </p:normalViewPr>
  <p:slideViewPr>
    <p:cSldViewPr snapToGrid="0">
      <p:cViewPr varScale="1">
        <p:scale>
          <a:sx n="88" d="100"/>
          <a:sy n="88" d="100"/>
        </p:scale>
        <p:origin x="-138" y="-174"/>
      </p:cViewPr>
      <p:guideLst>
        <p:guide orient="horz" pos="2160"/>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C2EA9A-9DED-4428-8EFE-54E064CB06AE}" type="datetimeFigureOut">
              <a:rPr lang="x-none" smtClean="0"/>
              <a:t>15.04.2026</a:t>
            </a:fld>
            <a:endParaRPr lang="x-none"/>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95DF1B-64EA-4089-AF9D-BCAA98A698C1}" type="slidenum">
              <a:rPr lang="x-none" smtClean="0"/>
              <a:t>‹#›</a:t>
            </a:fld>
            <a:endParaRPr lang="x-none"/>
          </a:p>
        </p:txBody>
      </p:sp>
    </p:spTree>
    <p:extLst>
      <p:ext uri="{BB962C8B-B14F-4D97-AF65-F5344CB8AC3E}">
        <p14:creationId xmlns:p14="http://schemas.microsoft.com/office/powerpoint/2010/main" val="37818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a:t>
            </a:fld>
            <a:endParaRPr lang="x-none"/>
          </a:p>
        </p:txBody>
      </p:sp>
    </p:spTree>
    <p:extLst>
      <p:ext uri="{BB962C8B-B14F-4D97-AF65-F5344CB8AC3E}">
        <p14:creationId xmlns:p14="http://schemas.microsoft.com/office/powerpoint/2010/main" val="44302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11</a:t>
            </a:fld>
            <a:endParaRPr lang="x-none"/>
          </a:p>
        </p:txBody>
      </p:sp>
    </p:spTree>
    <p:extLst>
      <p:ext uri="{BB962C8B-B14F-4D97-AF65-F5344CB8AC3E}">
        <p14:creationId xmlns:p14="http://schemas.microsoft.com/office/powerpoint/2010/main" val="312786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12</a:t>
            </a:fld>
            <a:endParaRPr lang="x-none"/>
          </a:p>
        </p:txBody>
      </p:sp>
    </p:spTree>
    <p:extLst>
      <p:ext uri="{BB962C8B-B14F-4D97-AF65-F5344CB8AC3E}">
        <p14:creationId xmlns:p14="http://schemas.microsoft.com/office/powerpoint/2010/main" val="149801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13</a:t>
            </a:fld>
            <a:endParaRPr lang="x-none"/>
          </a:p>
        </p:txBody>
      </p:sp>
    </p:spTree>
    <p:extLst>
      <p:ext uri="{BB962C8B-B14F-4D97-AF65-F5344CB8AC3E}">
        <p14:creationId xmlns:p14="http://schemas.microsoft.com/office/powerpoint/2010/main" val="221091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14</a:t>
            </a:fld>
            <a:endParaRPr lang="x-none"/>
          </a:p>
        </p:txBody>
      </p:sp>
    </p:spTree>
    <p:extLst>
      <p:ext uri="{BB962C8B-B14F-4D97-AF65-F5344CB8AC3E}">
        <p14:creationId xmlns:p14="http://schemas.microsoft.com/office/powerpoint/2010/main" val="210433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15</a:t>
            </a:fld>
            <a:endParaRPr lang="x-none"/>
          </a:p>
        </p:txBody>
      </p:sp>
    </p:spTree>
    <p:extLst>
      <p:ext uri="{BB962C8B-B14F-4D97-AF65-F5344CB8AC3E}">
        <p14:creationId xmlns:p14="http://schemas.microsoft.com/office/powerpoint/2010/main" val="239171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16</a:t>
            </a:fld>
            <a:endParaRPr lang="x-none"/>
          </a:p>
        </p:txBody>
      </p:sp>
    </p:spTree>
    <p:extLst>
      <p:ext uri="{BB962C8B-B14F-4D97-AF65-F5344CB8AC3E}">
        <p14:creationId xmlns:p14="http://schemas.microsoft.com/office/powerpoint/2010/main" val="223288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17</a:t>
            </a:fld>
            <a:endParaRPr lang="x-none"/>
          </a:p>
        </p:txBody>
      </p:sp>
    </p:spTree>
    <p:extLst>
      <p:ext uri="{BB962C8B-B14F-4D97-AF65-F5344CB8AC3E}">
        <p14:creationId xmlns:p14="http://schemas.microsoft.com/office/powerpoint/2010/main" val="118900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18</a:t>
            </a:fld>
            <a:endParaRPr lang="x-none"/>
          </a:p>
        </p:txBody>
      </p:sp>
    </p:spTree>
    <p:extLst>
      <p:ext uri="{BB962C8B-B14F-4D97-AF65-F5344CB8AC3E}">
        <p14:creationId xmlns:p14="http://schemas.microsoft.com/office/powerpoint/2010/main" val="286210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19</a:t>
            </a:fld>
            <a:endParaRPr lang="x-none"/>
          </a:p>
        </p:txBody>
      </p:sp>
    </p:spTree>
    <p:extLst>
      <p:ext uri="{BB962C8B-B14F-4D97-AF65-F5344CB8AC3E}">
        <p14:creationId xmlns:p14="http://schemas.microsoft.com/office/powerpoint/2010/main" val="282840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20</a:t>
            </a:fld>
            <a:endParaRPr lang="x-none"/>
          </a:p>
        </p:txBody>
      </p:sp>
    </p:spTree>
    <p:extLst>
      <p:ext uri="{BB962C8B-B14F-4D97-AF65-F5344CB8AC3E}">
        <p14:creationId xmlns:p14="http://schemas.microsoft.com/office/powerpoint/2010/main" val="422490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3</a:t>
            </a:fld>
            <a:endParaRPr lang="x-none"/>
          </a:p>
        </p:txBody>
      </p:sp>
    </p:spTree>
    <p:extLst>
      <p:ext uri="{BB962C8B-B14F-4D97-AF65-F5344CB8AC3E}">
        <p14:creationId xmlns:p14="http://schemas.microsoft.com/office/powerpoint/2010/main" val="94841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21</a:t>
            </a:fld>
            <a:endParaRPr lang="x-none"/>
          </a:p>
        </p:txBody>
      </p:sp>
    </p:spTree>
    <p:extLst>
      <p:ext uri="{BB962C8B-B14F-4D97-AF65-F5344CB8AC3E}">
        <p14:creationId xmlns:p14="http://schemas.microsoft.com/office/powerpoint/2010/main" val="219321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22</a:t>
            </a:fld>
            <a:endParaRPr lang="x-none"/>
          </a:p>
        </p:txBody>
      </p:sp>
    </p:spTree>
    <p:extLst>
      <p:ext uri="{BB962C8B-B14F-4D97-AF65-F5344CB8AC3E}">
        <p14:creationId xmlns:p14="http://schemas.microsoft.com/office/powerpoint/2010/main" val="312643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23</a:t>
            </a:fld>
            <a:endParaRPr lang="x-none"/>
          </a:p>
        </p:txBody>
      </p:sp>
    </p:spTree>
    <p:extLst>
      <p:ext uri="{BB962C8B-B14F-4D97-AF65-F5344CB8AC3E}">
        <p14:creationId xmlns:p14="http://schemas.microsoft.com/office/powerpoint/2010/main" val="120193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24</a:t>
            </a:fld>
            <a:endParaRPr lang="x-none"/>
          </a:p>
        </p:txBody>
      </p:sp>
    </p:spTree>
    <p:extLst>
      <p:ext uri="{BB962C8B-B14F-4D97-AF65-F5344CB8AC3E}">
        <p14:creationId xmlns:p14="http://schemas.microsoft.com/office/powerpoint/2010/main" val="264399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25</a:t>
            </a:fld>
            <a:endParaRPr lang="x-none"/>
          </a:p>
        </p:txBody>
      </p:sp>
    </p:spTree>
    <p:extLst>
      <p:ext uri="{BB962C8B-B14F-4D97-AF65-F5344CB8AC3E}">
        <p14:creationId xmlns:p14="http://schemas.microsoft.com/office/powerpoint/2010/main" val="316792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26</a:t>
            </a:fld>
            <a:endParaRPr lang="x-none"/>
          </a:p>
        </p:txBody>
      </p:sp>
    </p:spTree>
    <p:extLst>
      <p:ext uri="{BB962C8B-B14F-4D97-AF65-F5344CB8AC3E}">
        <p14:creationId xmlns:p14="http://schemas.microsoft.com/office/powerpoint/2010/main" val="206145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27</a:t>
            </a:fld>
            <a:endParaRPr lang="x-none"/>
          </a:p>
        </p:txBody>
      </p:sp>
    </p:spTree>
    <p:extLst>
      <p:ext uri="{BB962C8B-B14F-4D97-AF65-F5344CB8AC3E}">
        <p14:creationId xmlns:p14="http://schemas.microsoft.com/office/powerpoint/2010/main" val="253545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28</a:t>
            </a:fld>
            <a:endParaRPr lang="x-none"/>
          </a:p>
        </p:txBody>
      </p:sp>
    </p:spTree>
    <p:extLst>
      <p:ext uri="{BB962C8B-B14F-4D97-AF65-F5344CB8AC3E}">
        <p14:creationId xmlns:p14="http://schemas.microsoft.com/office/powerpoint/2010/main" val="3234407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29</a:t>
            </a:fld>
            <a:endParaRPr lang="x-none"/>
          </a:p>
        </p:txBody>
      </p:sp>
    </p:spTree>
    <p:extLst>
      <p:ext uri="{BB962C8B-B14F-4D97-AF65-F5344CB8AC3E}">
        <p14:creationId xmlns:p14="http://schemas.microsoft.com/office/powerpoint/2010/main" val="152618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30</a:t>
            </a:fld>
            <a:endParaRPr lang="x-none"/>
          </a:p>
        </p:txBody>
      </p:sp>
    </p:spTree>
    <p:extLst>
      <p:ext uri="{BB962C8B-B14F-4D97-AF65-F5344CB8AC3E}">
        <p14:creationId xmlns:p14="http://schemas.microsoft.com/office/powerpoint/2010/main" val="363586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4</a:t>
            </a:fld>
            <a:endParaRPr lang="x-none"/>
          </a:p>
        </p:txBody>
      </p:sp>
    </p:spTree>
    <p:extLst>
      <p:ext uri="{BB962C8B-B14F-4D97-AF65-F5344CB8AC3E}">
        <p14:creationId xmlns:p14="http://schemas.microsoft.com/office/powerpoint/2010/main" val="1591098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31</a:t>
            </a:fld>
            <a:endParaRPr lang="x-none"/>
          </a:p>
        </p:txBody>
      </p:sp>
    </p:spTree>
    <p:extLst>
      <p:ext uri="{BB962C8B-B14F-4D97-AF65-F5344CB8AC3E}">
        <p14:creationId xmlns:p14="http://schemas.microsoft.com/office/powerpoint/2010/main" val="132591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5</a:t>
            </a:fld>
            <a:endParaRPr lang="x-none"/>
          </a:p>
        </p:txBody>
      </p:sp>
    </p:spTree>
    <p:extLst>
      <p:ext uri="{BB962C8B-B14F-4D97-AF65-F5344CB8AC3E}">
        <p14:creationId xmlns:p14="http://schemas.microsoft.com/office/powerpoint/2010/main" val="257717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6</a:t>
            </a:fld>
            <a:endParaRPr lang="x-none"/>
          </a:p>
        </p:txBody>
      </p:sp>
    </p:spTree>
    <p:extLst>
      <p:ext uri="{BB962C8B-B14F-4D97-AF65-F5344CB8AC3E}">
        <p14:creationId xmlns:p14="http://schemas.microsoft.com/office/powerpoint/2010/main" val="73513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7</a:t>
            </a:fld>
            <a:endParaRPr lang="x-none"/>
          </a:p>
        </p:txBody>
      </p:sp>
    </p:spTree>
    <p:extLst>
      <p:ext uri="{BB962C8B-B14F-4D97-AF65-F5344CB8AC3E}">
        <p14:creationId xmlns:p14="http://schemas.microsoft.com/office/powerpoint/2010/main" val="41444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8</a:t>
            </a:fld>
            <a:endParaRPr lang="x-none"/>
          </a:p>
        </p:txBody>
      </p:sp>
    </p:spTree>
    <p:extLst>
      <p:ext uri="{BB962C8B-B14F-4D97-AF65-F5344CB8AC3E}">
        <p14:creationId xmlns:p14="http://schemas.microsoft.com/office/powerpoint/2010/main" val="226248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9</a:t>
            </a:fld>
            <a:endParaRPr lang="x-none"/>
          </a:p>
        </p:txBody>
      </p:sp>
    </p:spTree>
    <p:extLst>
      <p:ext uri="{BB962C8B-B14F-4D97-AF65-F5344CB8AC3E}">
        <p14:creationId xmlns:p14="http://schemas.microsoft.com/office/powerpoint/2010/main" val="408672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95DF1B-64EA-4089-AF9D-BCAA98A698C1}" type="slidenum">
              <a:rPr lang="x-none" smtClean="0"/>
              <a:t>10</a:t>
            </a:fld>
            <a:endParaRPr lang="x-none"/>
          </a:p>
        </p:txBody>
      </p:sp>
    </p:spTree>
    <p:extLst>
      <p:ext uri="{BB962C8B-B14F-4D97-AF65-F5344CB8AC3E}">
        <p14:creationId xmlns:p14="http://schemas.microsoft.com/office/powerpoint/2010/main" val="26023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sz="3200" b="1">
                <a:solidFill>
                  <a:schemeClr val="accent1">
                    <a:lumMod val="50000"/>
                  </a:schemeClr>
                </a:solidFill>
              </a:defRPr>
            </a:lvl1pPr>
          </a:lstStyle>
          <a:p>
            <a:r>
              <a:rPr lang="ru-RU" dirty="0"/>
              <a:t>Образец заголовка</a:t>
            </a:r>
          </a:p>
        </p:txBody>
      </p:sp>
    </p:spTree>
    <p:extLst>
      <p:ext uri="{BB962C8B-B14F-4D97-AF65-F5344CB8AC3E}">
        <p14:creationId xmlns:p14="http://schemas.microsoft.com/office/powerpoint/2010/main" val="196393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D43FAC-6FB2-4888-8193-92DEDBE47A9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9B82994C-3D21-4A72-B78C-6BF909159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EAC7E970-D374-4F5B-94C6-29E1EA3BE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75B8DAF-3F3C-4FD8-8B94-F1945BB09043}"/>
              </a:ext>
            </a:extLst>
          </p:cNvPr>
          <p:cNvSpPr>
            <a:spLocks noGrp="1"/>
          </p:cNvSpPr>
          <p:nvPr>
            <p:ph type="dt" sz="half" idx="10"/>
          </p:nvPr>
        </p:nvSpPr>
        <p:spPr/>
        <p:txBody>
          <a:bodyPr/>
          <a:lstStyle/>
          <a:p>
            <a:fld id="{FF11120F-D12F-450E-AE3D-0452655040C1}" type="datetime1">
              <a:rPr lang="x-none" smtClean="0"/>
              <a:t>15.04.2026</a:t>
            </a:fld>
            <a:endParaRPr lang="x-none"/>
          </a:p>
        </p:txBody>
      </p:sp>
      <p:sp>
        <p:nvSpPr>
          <p:cNvPr id="6" name="Нижний колонтитул 5">
            <a:extLst>
              <a:ext uri="{FF2B5EF4-FFF2-40B4-BE49-F238E27FC236}">
                <a16:creationId xmlns:a16="http://schemas.microsoft.com/office/drawing/2014/main" xmlns="" id="{BC85BA88-605C-4506-BF6E-6BF4E5A03208}"/>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683E3E5F-B65E-499C-B766-DBCED1BDD563}"/>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01540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935473-CB47-4ECA-B191-A9B444CC75D1}"/>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0F51B318-3327-43ED-B311-1DDE86BB40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DFF52BC1-0E19-4F84-A546-A176DCA2A09E}"/>
              </a:ext>
            </a:extLst>
          </p:cNvPr>
          <p:cNvSpPr>
            <a:spLocks noGrp="1"/>
          </p:cNvSpPr>
          <p:nvPr>
            <p:ph type="dt" sz="half" idx="10"/>
          </p:nvPr>
        </p:nvSpPr>
        <p:spPr/>
        <p:txBody>
          <a:bodyPr/>
          <a:lstStyle/>
          <a:p>
            <a:fld id="{A940B707-FDBD-4022-9820-9354D2EC1886}"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8A7BDA05-F519-430E-B704-9D87B178CBBA}"/>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861426AE-FB05-493C-9C10-ECFA1D8435DF}"/>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73233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74EBD59-5815-4933-8201-83588D0C80A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772512FF-1B86-4A00-A770-8E07CAB9210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731E3F16-FF46-4C73-83B9-131F8C42AFC8}"/>
              </a:ext>
            </a:extLst>
          </p:cNvPr>
          <p:cNvSpPr>
            <a:spLocks noGrp="1"/>
          </p:cNvSpPr>
          <p:nvPr>
            <p:ph type="dt" sz="half" idx="10"/>
          </p:nvPr>
        </p:nvSpPr>
        <p:spPr/>
        <p:txBody>
          <a:bodyPr/>
          <a:lstStyle/>
          <a:p>
            <a:fld id="{2E3B8653-888D-4353-9136-04FEEAEE535C}"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86EC7DA3-DCC1-471B-BAE2-0CE3126EFA3D}"/>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B1023424-965B-4D38-94D2-9CF0BFC384DE}"/>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98408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557258"/>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670288536"/>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3962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08801"/>
      </p:ext>
    </p:extLst>
  </p:cSld>
  <p:clrMapOvr>
    <a:masterClrMapping/>
  </p:clrMapOvr>
  <p:transition>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3F4110F-9ACA-4034-8314-9CE1150EF472}"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580864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E5CC46F-19B6-49B9-9A92-3DB48984A0E9}"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574379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AE37176-AEFD-46B7-B246-1F55DC7D27DC}"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6361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3ED5D8-8588-483E-87B6-FE1B2191E57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xmlns="" id="{62350E5D-D7B4-4DF1-B9F5-DA8F754FA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xmlns="" id="{C027DFE3-EE0A-4DE3-A6F0-87690E6B6E62}"/>
              </a:ext>
            </a:extLst>
          </p:cNvPr>
          <p:cNvSpPr>
            <a:spLocks noGrp="1"/>
          </p:cNvSpPr>
          <p:nvPr>
            <p:ph type="dt" sz="half" idx="10"/>
          </p:nvPr>
        </p:nvSpPr>
        <p:spPr/>
        <p:txBody>
          <a:bodyPr/>
          <a:lstStyle/>
          <a:p>
            <a:fld id="{03F4110F-9ACA-4034-8314-9CE1150EF472}"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E3285248-80CE-4E89-954C-B9B9D2E66F71}"/>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27BBF682-0015-4FA3-9FFF-14718A1AA9F4}"/>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578706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812DAEB-BCAD-4B45-9447-8F9A0421F7C3}" type="datetime1">
              <a:rPr lang="x-none" smtClean="0"/>
              <a:t>15.04.2026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67832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61BE7C1-0A7A-4E98-8572-8F4000AE5E2B}" type="datetime1">
              <a:rPr lang="x-none" smtClean="0"/>
              <a:t>15.04.2026</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840740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9168043-8860-462E-A66F-AD8B60188045}" type="datetime1">
              <a:rPr lang="x-none" smtClean="0"/>
              <a:t>15.04.2026</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83152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8DFA2-C028-42D6-845D-746DC247F8D1}" type="datetime1">
              <a:rPr lang="x-none" smtClean="0"/>
              <a:t>15.04.2026</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28264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42A7A4E-A652-4548-8A60-7F79E68BBAF8}" type="datetime1">
              <a:rPr lang="x-none" smtClean="0"/>
              <a:t>15.04.2026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098447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F11120F-D12F-450E-AE3D-0452655040C1}" type="datetime1">
              <a:rPr lang="x-none" smtClean="0"/>
              <a:t>15.04.2026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828354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A704F8-B289-4B88-B08A-307A53D6A729}"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3956659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A704F8-B289-4B88-B08A-307A53D6A729}"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5343370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033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26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07755B-1B0A-42C6-8A00-7DE30F6D1974}"/>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7F27C0FF-4FF2-47BE-AC8D-A01CEC42952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33BB571D-1930-4B68-9324-A296B924347D}"/>
              </a:ext>
            </a:extLst>
          </p:cNvPr>
          <p:cNvSpPr>
            <a:spLocks noGrp="1"/>
          </p:cNvSpPr>
          <p:nvPr>
            <p:ph type="dt" sz="half" idx="10"/>
          </p:nvPr>
        </p:nvSpPr>
        <p:spPr/>
        <p:txBody>
          <a:bodyPr/>
          <a:lstStyle/>
          <a:p>
            <a:fld id="{BE5CC46F-19B6-49B9-9A92-3DB48984A0E9}"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60779C8B-630D-4E70-A8D4-F04AA4D96C54}"/>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BBD9CF8B-7EAE-4CF3-9983-B1C16A88700B}"/>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461326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5336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40B707-FDBD-4022-9820-9354D2EC1886}"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581784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E3B8653-888D-4353-9136-04FEEAEE535C}" type="datetime1">
              <a:rPr lang="x-none" smtClean="0"/>
              <a:t>15.04.2026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39860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3CFF65-5008-4A0C-8F68-512FEB2AA2B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E4A40AF6-7E29-4A0A-9002-A663920E6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BC63155-5459-4BAE-B672-F85CEA608B91}"/>
              </a:ext>
            </a:extLst>
          </p:cNvPr>
          <p:cNvSpPr>
            <a:spLocks noGrp="1"/>
          </p:cNvSpPr>
          <p:nvPr>
            <p:ph type="dt" sz="half" idx="10"/>
          </p:nvPr>
        </p:nvSpPr>
        <p:spPr/>
        <p:txBody>
          <a:bodyPr/>
          <a:lstStyle/>
          <a:p>
            <a:fld id="{FAE37176-AEFD-46B7-B246-1F55DC7D27DC}"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47EFE158-0836-4A10-961C-2D49BABE7EB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38DD8FC5-3657-4BD9-A639-2B68D17E0ABE}"/>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63239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C9C2E6-90E2-4749-ACC1-9FAFEF903D06}"/>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FED74030-2E59-4BD9-855B-53C0E4EAD25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694254C3-6D5B-42AC-9A5A-DA463E7937E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4FE4FCC9-EAE0-4FB4-8D11-20405358FB01}"/>
              </a:ext>
            </a:extLst>
          </p:cNvPr>
          <p:cNvSpPr>
            <a:spLocks noGrp="1"/>
          </p:cNvSpPr>
          <p:nvPr>
            <p:ph type="dt" sz="half" idx="10"/>
          </p:nvPr>
        </p:nvSpPr>
        <p:spPr/>
        <p:txBody>
          <a:bodyPr/>
          <a:lstStyle/>
          <a:p>
            <a:fld id="{3812DAEB-BCAD-4B45-9447-8F9A0421F7C3}" type="datetime1">
              <a:rPr lang="x-none" smtClean="0"/>
              <a:t>15.04.2026</a:t>
            </a:fld>
            <a:endParaRPr lang="x-none"/>
          </a:p>
        </p:txBody>
      </p:sp>
      <p:sp>
        <p:nvSpPr>
          <p:cNvPr id="6" name="Нижний колонтитул 5">
            <a:extLst>
              <a:ext uri="{FF2B5EF4-FFF2-40B4-BE49-F238E27FC236}">
                <a16:creationId xmlns:a16="http://schemas.microsoft.com/office/drawing/2014/main" xmlns="" id="{C99214AF-AAE4-4536-878A-08E5703F8E7F}"/>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6139DEEF-815D-4ED9-BD29-DBA0D3B3AFE5}"/>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2276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FB6B88-3B98-4C3E-8046-255969029D76}"/>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626484CC-B143-48EC-B5F4-C639B27FE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369A38C-DC0A-4001-A9E8-8330F695FC0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B70BD1A4-A5BF-4231-8570-2B7149777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DCB8959A-2CB7-42C2-8806-475509B6D37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7622E5D4-AC00-4538-BD61-E29AD893C9FC}"/>
              </a:ext>
            </a:extLst>
          </p:cNvPr>
          <p:cNvSpPr>
            <a:spLocks noGrp="1"/>
          </p:cNvSpPr>
          <p:nvPr>
            <p:ph type="dt" sz="half" idx="10"/>
          </p:nvPr>
        </p:nvSpPr>
        <p:spPr/>
        <p:txBody>
          <a:bodyPr/>
          <a:lstStyle/>
          <a:p>
            <a:fld id="{F61BE7C1-0A7A-4E98-8572-8F4000AE5E2B}" type="datetime1">
              <a:rPr lang="x-none" smtClean="0"/>
              <a:t>15.04.2026</a:t>
            </a:fld>
            <a:endParaRPr lang="x-none"/>
          </a:p>
        </p:txBody>
      </p:sp>
      <p:sp>
        <p:nvSpPr>
          <p:cNvPr id="8" name="Нижний колонтитул 7">
            <a:extLst>
              <a:ext uri="{FF2B5EF4-FFF2-40B4-BE49-F238E27FC236}">
                <a16:creationId xmlns:a16="http://schemas.microsoft.com/office/drawing/2014/main" xmlns="" id="{4B51B06C-E940-481D-9B4C-0C92DFF1AAE3}"/>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xmlns="" id="{95E3223D-417D-4DD7-89CF-7B98C2002B70}"/>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26529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CA19E5-CE7B-40A7-A780-1ECB8ADB65B0}"/>
              </a:ext>
            </a:extLst>
          </p:cNvPr>
          <p:cNvSpPr>
            <a:spLocks noGrp="1"/>
          </p:cNvSpPr>
          <p:nvPr>
            <p:ph type="title"/>
          </p:nvPr>
        </p:nvSpPr>
        <p:spPr/>
        <p:txBody>
          <a:bodyPr>
            <a:normAutofit/>
          </a:bodyPr>
          <a:lstStyle>
            <a:lvl1pPr>
              <a:lnSpc>
                <a:spcPct val="100000"/>
              </a:lnSpc>
              <a:defRPr sz="2800" b="1">
                <a:solidFill>
                  <a:srgbClr val="008080"/>
                </a:solidFill>
                <a:latin typeface="Arial" panose="020B0604020202020204" pitchFamily="34" charset="0"/>
                <a:cs typeface="Arial" panose="020B0604020202020204" pitchFamily="34" charset="0"/>
              </a:defRPr>
            </a:lvl1pPr>
          </a:lstStyle>
          <a:p>
            <a:r>
              <a:rPr lang="ru-RU"/>
              <a:t>Образец заголовка</a:t>
            </a:r>
            <a:endParaRPr lang="x-none"/>
          </a:p>
        </p:txBody>
      </p:sp>
      <p:sp>
        <p:nvSpPr>
          <p:cNvPr id="3" name="Дата 2">
            <a:extLst>
              <a:ext uri="{FF2B5EF4-FFF2-40B4-BE49-F238E27FC236}">
                <a16:creationId xmlns:a16="http://schemas.microsoft.com/office/drawing/2014/main" xmlns="" id="{35374E07-78B6-426A-BBA1-94BF609F9B70}"/>
              </a:ext>
            </a:extLst>
          </p:cNvPr>
          <p:cNvSpPr>
            <a:spLocks noGrp="1"/>
          </p:cNvSpPr>
          <p:nvPr>
            <p:ph type="dt" sz="half" idx="10"/>
          </p:nvPr>
        </p:nvSpPr>
        <p:spPr/>
        <p:txBody>
          <a:bodyPr/>
          <a:lstStyle/>
          <a:p>
            <a:fld id="{49168043-8860-462E-A66F-AD8B60188045}" type="datetime1">
              <a:rPr lang="x-none" smtClean="0"/>
              <a:t>15.04.2026</a:t>
            </a:fld>
            <a:endParaRPr lang="x-none"/>
          </a:p>
        </p:txBody>
      </p:sp>
      <p:sp>
        <p:nvSpPr>
          <p:cNvPr id="4" name="Нижний колонтитул 3">
            <a:extLst>
              <a:ext uri="{FF2B5EF4-FFF2-40B4-BE49-F238E27FC236}">
                <a16:creationId xmlns:a16="http://schemas.microsoft.com/office/drawing/2014/main" xmlns="" id="{14DE270B-9105-4F32-A37D-6B72590BA791}"/>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xmlns="" id="{41F46979-AAA0-451D-82C5-FBFEF27C9122}"/>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54855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321331C-AED1-457F-8789-3212D19EBE09}"/>
              </a:ext>
            </a:extLst>
          </p:cNvPr>
          <p:cNvSpPr>
            <a:spLocks noGrp="1"/>
          </p:cNvSpPr>
          <p:nvPr>
            <p:ph type="dt" sz="half" idx="10"/>
          </p:nvPr>
        </p:nvSpPr>
        <p:spPr/>
        <p:txBody>
          <a:bodyPr/>
          <a:lstStyle/>
          <a:p>
            <a:fld id="{6C88DFA2-C028-42D6-845D-746DC247F8D1}" type="datetime1">
              <a:rPr lang="x-none" smtClean="0"/>
              <a:t>15.04.2026</a:t>
            </a:fld>
            <a:endParaRPr lang="x-none"/>
          </a:p>
        </p:txBody>
      </p:sp>
      <p:sp>
        <p:nvSpPr>
          <p:cNvPr id="3" name="Нижний колонтитул 2">
            <a:extLst>
              <a:ext uri="{FF2B5EF4-FFF2-40B4-BE49-F238E27FC236}">
                <a16:creationId xmlns:a16="http://schemas.microsoft.com/office/drawing/2014/main" xmlns="" id="{5EF6AA62-4CBC-4A9A-8BAD-290A78EBE0C4}"/>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xmlns="" id="{8BBDE799-11FE-4D78-8C10-6388EC924277}"/>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1856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C96EC9-CE02-48AA-8C74-CA5745ACB9E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42EFEB3E-1EB1-4225-BBC9-C8E98554F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EA8764CB-58F7-4AB2-892B-D1A57EAC6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F2B5E0D-7DC1-416A-B325-BA56F2FD5DC0}"/>
              </a:ext>
            </a:extLst>
          </p:cNvPr>
          <p:cNvSpPr>
            <a:spLocks noGrp="1"/>
          </p:cNvSpPr>
          <p:nvPr>
            <p:ph type="dt" sz="half" idx="10"/>
          </p:nvPr>
        </p:nvSpPr>
        <p:spPr/>
        <p:txBody>
          <a:bodyPr/>
          <a:lstStyle/>
          <a:p>
            <a:fld id="{842A7A4E-A652-4548-8A60-7F79E68BBAF8}" type="datetime1">
              <a:rPr lang="x-none" smtClean="0"/>
              <a:t>15.04.2026</a:t>
            </a:fld>
            <a:endParaRPr lang="x-none"/>
          </a:p>
        </p:txBody>
      </p:sp>
      <p:sp>
        <p:nvSpPr>
          <p:cNvPr id="6" name="Нижний колонтитул 5">
            <a:extLst>
              <a:ext uri="{FF2B5EF4-FFF2-40B4-BE49-F238E27FC236}">
                <a16:creationId xmlns:a16="http://schemas.microsoft.com/office/drawing/2014/main" xmlns="" id="{3E640D6E-AADC-4058-94F8-4F8455115DB4}"/>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B11514C7-BE60-4DB4-9F24-B918F4A62518}"/>
              </a:ext>
            </a:extLst>
          </p:cNvPr>
          <p:cNvSpPr>
            <a:spLocks noGrp="1"/>
          </p:cNvSpPr>
          <p:nvPr>
            <p:ph type="sldNum" sz="quarter" idx="12"/>
          </p:nvPr>
        </p:nvSpPr>
        <p:spPr/>
        <p:txBody>
          <a:bodyPr/>
          <a:lstStyle/>
          <a:p>
            <a:fld id="{CF1EA5C1-2E20-424A-8060-DC3247CD3708}" type="slidenum">
              <a:rPr lang="x-none" smtClean="0"/>
              <a:t>‹#›</a:t>
            </a:fld>
            <a:endParaRPr lang="x-none"/>
          </a:p>
        </p:txBody>
      </p:sp>
    </p:spTree>
    <p:extLst>
      <p:ext uri="{BB962C8B-B14F-4D97-AF65-F5344CB8AC3E}">
        <p14:creationId xmlns:p14="http://schemas.microsoft.com/office/powerpoint/2010/main" val="42887964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0"/>
            <a:ext cx="12192000" cy="6858000"/>
          </a:xfrm>
          <a:prstGeom prst="rect">
            <a:avLst/>
          </a:prstGeom>
          <a:gradFill rotWithShape="1">
            <a:gsLst>
              <a:gs pos="0">
                <a:srgbClr val="FFFF99"/>
              </a:gs>
              <a:gs pos="100000">
                <a:schemeClr val="accent1"/>
              </a:gs>
            </a:gsLst>
            <a:lin ang="5400000" scaled="1"/>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27" name="Text Box 9"/>
          <p:cNvSpPr txBox="1">
            <a:spLocks noChangeArrowheads="1"/>
          </p:cNvSpPr>
          <p:nvPr/>
        </p:nvSpPr>
        <p:spPr bwMode="auto">
          <a:xfrm>
            <a:off x="11049000" y="6551614"/>
            <a:ext cx="101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78A2B7-D59E-4EA6-A904-C5B04FE888A1}" type="slidenum">
              <a:rPr kumimoji="0" 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8" name="Rectangle 10"/>
          <p:cNvSpPr>
            <a:spLocks noChangeArrowheads="1"/>
          </p:cNvSpPr>
          <p:nvPr/>
        </p:nvSpPr>
        <p:spPr bwMode="auto">
          <a:xfrm>
            <a:off x="6003635" y="2958584"/>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0358318"/>
      </p:ext>
    </p:extLst>
  </p:cSld>
  <p:clrMap bg1="lt1" tx1="dk1" bg2="lt2" tx2="dk2" accent1="accent1" accent2="accent2" accent3="accent3" accent4="accent4" accent5="accent5" accent6="accent6" hlink="hlink" folHlink="folHlink"/>
  <p:sldLayoutIdLst>
    <p:sldLayoutId id="214748381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6A312F-5673-4504-BAF3-15DFDCE2F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771A0CF6-4C32-40A0-BCFA-1A8E2A0BA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A3F04169-C176-44F7-8B29-1E23A8434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704F8-B289-4B88-B08A-307A53D6A729}" type="datetime1">
              <a:rPr lang="x-none" smtClean="0"/>
              <a:t>15.04.2026</a:t>
            </a:fld>
            <a:endParaRPr lang="x-none"/>
          </a:p>
        </p:txBody>
      </p:sp>
      <p:sp>
        <p:nvSpPr>
          <p:cNvPr id="5" name="Нижний колонтитул 4">
            <a:extLst>
              <a:ext uri="{FF2B5EF4-FFF2-40B4-BE49-F238E27FC236}">
                <a16:creationId xmlns:a16="http://schemas.microsoft.com/office/drawing/2014/main" xmlns="" id="{4019338F-4F8D-4B00-A355-5F30CAC9C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xmlns="" id="{A6E9FDC4-CD97-4A7E-8F12-A2EA3CC75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EA5C1-2E20-424A-8060-DC3247CD3708}" type="slidenum">
              <a:rPr lang="x-none" smtClean="0"/>
              <a:t>‹#›</a:t>
            </a:fld>
            <a:endParaRPr lang="x-none"/>
          </a:p>
        </p:txBody>
      </p:sp>
    </p:spTree>
    <p:extLst>
      <p:ext uri="{BB962C8B-B14F-4D97-AF65-F5344CB8AC3E}">
        <p14:creationId xmlns:p14="http://schemas.microsoft.com/office/powerpoint/2010/main" val="203609010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51" r:id="rId13"/>
    <p:sldLayoutId id="2147483801" r:id="rId14"/>
    <p:sldLayoutId id="214748380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611137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1D2E983-3070-80DB-0732-5AEF5A94A1C5}"/>
              </a:ext>
            </a:extLst>
          </p:cNvPr>
          <p:cNvSpPr txBox="1"/>
          <p:nvPr/>
        </p:nvSpPr>
        <p:spPr>
          <a:xfrm rot="16200000">
            <a:off x="-2954233" y="2952000"/>
            <a:ext cx="6876000" cy="972000"/>
          </a:xfrm>
          <a:prstGeom prst="rect">
            <a:avLst/>
          </a:prstGeom>
          <a:solidFill>
            <a:schemeClr val="accent1"/>
          </a:solid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23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endParaRPr>
          </a:p>
        </p:txBody>
      </p:sp>
      <p:sp>
        <p:nvSpPr>
          <p:cNvPr id="3" name="Объект 2">
            <a:extLst>
              <a:ext uri="{FF2B5EF4-FFF2-40B4-BE49-F238E27FC236}">
                <a16:creationId xmlns:a16="http://schemas.microsoft.com/office/drawing/2014/main" xmlns="" id="{DD6301AD-0795-52CF-40CE-CDEC960CAC97}"/>
              </a:ext>
            </a:extLst>
          </p:cNvPr>
          <p:cNvSpPr>
            <a:spLocks noGrp="1"/>
          </p:cNvSpPr>
          <p:nvPr>
            <p:ph sz="quarter" idx="4294967295"/>
          </p:nvPr>
        </p:nvSpPr>
        <p:spPr>
          <a:xfrm>
            <a:off x="969768" y="498238"/>
            <a:ext cx="11222232" cy="5593501"/>
          </a:xfrm>
        </p:spPr>
        <p:txBody>
          <a:bodyPr>
            <a:noAutofit/>
          </a:bodyPr>
          <a:lstStyle/>
          <a:p>
            <a:pPr marL="0" indent="0">
              <a:spcBef>
                <a:spcPts val="600"/>
              </a:spcBef>
              <a:buNone/>
            </a:pPr>
            <a:r>
              <a:rPr lang="ru-RU" sz="2400" b="1" dirty="0">
                <a:solidFill>
                  <a:schemeClr val="accent1">
                    <a:lumMod val="75000"/>
                  </a:schemeClr>
                </a:solidFill>
                <a:latin typeface="Sitka Banner" pitchFamily="2" charset="0"/>
                <a:cs typeface="Times New Roman" panose="02020603050405020304" pitchFamily="18" charset="0"/>
              </a:rPr>
              <a:t>МЕТОДИКА РАЗРАБОТКИ УЧЕБНО-ПРОГРАММНОЙ</a:t>
            </a:r>
          </a:p>
          <a:p>
            <a:pPr marL="0" indent="0">
              <a:spcBef>
                <a:spcPts val="600"/>
              </a:spcBef>
              <a:buNone/>
            </a:pPr>
            <a:r>
              <a:rPr lang="ru-RU" sz="2400" b="1" dirty="0">
                <a:solidFill>
                  <a:schemeClr val="accent1">
                    <a:lumMod val="75000"/>
                  </a:schemeClr>
                </a:solidFill>
                <a:latin typeface="Sitka Banner" pitchFamily="2" charset="0"/>
                <a:cs typeface="Times New Roman" panose="02020603050405020304" pitchFamily="18" charset="0"/>
              </a:rPr>
              <a:t>ДОКУМЕНТАЦИИ ПРИ РЕАЛИЗАЦИИ</a:t>
            </a:r>
          </a:p>
          <a:p>
            <a:pPr marL="0" indent="0">
              <a:spcBef>
                <a:spcPts val="600"/>
              </a:spcBef>
              <a:buNone/>
            </a:pPr>
            <a:r>
              <a:rPr lang="ru-RU" sz="2400" b="1" dirty="0">
                <a:solidFill>
                  <a:schemeClr val="accent1">
                    <a:lumMod val="75000"/>
                  </a:schemeClr>
                </a:solidFill>
                <a:latin typeface="Sitka Banner" pitchFamily="2" charset="0"/>
                <a:cs typeface="Times New Roman" panose="02020603050405020304" pitchFamily="18" charset="0"/>
              </a:rPr>
              <a:t>ОБРАЗОВАТЕЛЬНЫХ ПРОГРАММ ПОДГОТОВКИ,</a:t>
            </a:r>
          </a:p>
          <a:p>
            <a:pPr marL="0" indent="0">
              <a:spcBef>
                <a:spcPts val="600"/>
              </a:spcBef>
              <a:buNone/>
            </a:pPr>
            <a:r>
              <a:rPr lang="ru-RU" sz="2400" b="1" dirty="0">
                <a:solidFill>
                  <a:schemeClr val="accent1">
                    <a:lumMod val="75000"/>
                  </a:schemeClr>
                </a:solidFill>
                <a:latin typeface="Sitka Banner" pitchFamily="2" charset="0"/>
                <a:cs typeface="Times New Roman" panose="02020603050405020304" pitchFamily="18" charset="0"/>
              </a:rPr>
              <a:t>ПЕРЕПОДГОТОВКИ, ПОВЫШЕНИЯ КВАЛИФИКАЦИИ</a:t>
            </a:r>
          </a:p>
          <a:p>
            <a:pPr marL="0" indent="0">
              <a:spcBef>
                <a:spcPts val="600"/>
              </a:spcBef>
              <a:buNone/>
            </a:pPr>
            <a:r>
              <a:rPr lang="ru-RU" sz="2400" b="1" dirty="0">
                <a:solidFill>
                  <a:schemeClr val="accent1">
                    <a:lumMod val="75000"/>
                  </a:schemeClr>
                </a:solidFill>
                <a:latin typeface="Sitka Banner" pitchFamily="2" charset="0"/>
                <a:cs typeface="Times New Roman" panose="02020603050405020304" pitchFamily="18" charset="0"/>
              </a:rPr>
              <a:t>РАБОЧИХ (СЛУЖАЩИХ</a:t>
            </a:r>
            <a:r>
              <a:rPr lang="ru-RU" sz="2400" b="1" dirty="0" smtClean="0">
                <a:solidFill>
                  <a:schemeClr val="accent1">
                    <a:lumMod val="75000"/>
                  </a:schemeClr>
                </a:solidFill>
                <a:latin typeface="Sitka Banner" pitchFamily="2" charset="0"/>
                <a:cs typeface="Times New Roman" panose="02020603050405020304" pitchFamily="18" charset="0"/>
              </a:rPr>
              <a:t>). </a:t>
            </a:r>
          </a:p>
          <a:p>
            <a:pPr marL="0" indent="0">
              <a:spcBef>
                <a:spcPts val="600"/>
              </a:spcBef>
              <a:buNone/>
            </a:pPr>
            <a:r>
              <a:rPr lang="ru-RU" sz="2400" b="1" dirty="0" smtClean="0">
                <a:solidFill>
                  <a:schemeClr val="accent1">
                    <a:lumMod val="75000"/>
                  </a:schemeClr>
                </a:solidFill>
                <a:latin typeface="Sitka Banner" pitchFamily="2" charset="0"/>
                <a:cs typeface="Times New Roman" panose="02020603050405020304" pitchFamily="18" charset="0"/>
              </a:rPr>
              <a:t>НАУЧНО-МЕТОДИЧЕСКОЕ ОБЕСПЕЧЕНИЕ</a:t>
            </a:r>
          </a:p>
          <a:p>
            <a:pPr marL="0" indent="0">
              <a:lnSpc>
                <a:spcPct val="114000"/>
              </a:lnSpc>
              <a:spcBef>
                <a:spcPts val="600"/>
              </a:spcBef>
              <a:spcAft>
                <a:spcPts val="600"/>
              </a:spcAft>
              <a:buNone/>
            </a:pPr>
            <a:endParaRPr lang="ru-RU" sz="28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ЖАРЕНКОВА ОКСАНА ИВАНОВНА</a:t>
            </a:r>
          </a:p>
          <a:p>
            <a:pPr marL="0" indent="0">
              <a:spcBef>
                <a:spcPts val="0"/>
              </a:spcBef>
              <a:buNone/>
            </a:pPr>
            <a:r>
              <a:rPr lang="ru-RU" sz="2400" b="1" dirty="0">
                <a:solidFill>
                  <a:schemeClr val="accent1">
                    <a:lumMod val="75000"/>
                  </a:schemeClr>
                </a:solidFill>
                <a:latin typeface="Times New Roman" panose="02020603050405020304" pitchFamily="18" charset="0"/>
                <a:cs typeface="Times New Roman" panose="02020603050405020304" pitchFamily="18" charset="0"/>
              </a:rPr>
              <a:t>н</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ачальник обособленного подразделения </a:t>
            </a:r>
          </a:p>
          <a:p>
            <a:pPr marL="0" indent="0">
              <a:spcBef>
                <a:spcPts val="0"/>
              </a:spcBef>
              <a:buNone/>
            </a:pP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«Учебно-методический центр»</a:t>
            </a:r>
          </a:p>
          <a:p>
            <a:pPr marL="0" indent="0">
              <a:spcBef>
                <a:spcPts val="0"/>
              </a:spcBef>
              <a:buNone/>
            </a:pP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spcBef>
                <a:spcPts val="0"/>
              </a:spcBef>
              <a:buNone/>
            </a:pPr>
            <a:endParaRPr lang="ru-RU" sz="24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Минск, 2026</a:t>
            </a:r>
          </a:p>
          <a:p>
            <a:pPr marL="0" indent="0">
              <a:spcBef>
                <a:spcPts val="0"/>
              </a:spcBef>
              <a:buNone/>
            </a:pP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441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357047" y="1902037"/>
            <a:ext cx="11585854" cy="207487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ru-RU" sz="2000" dirty="0"/>
              <a:t>Объем учебного времени на компонент «Консультации» определяется разработчиками и берется из компонента учреждения образования (иной организации</a:t>
            </a:r>
            <a:r>
              <a:rPr lang="ru-RU" sz="2000" dirty="0" smtClean="0"/>
              <a:t>)</a:t>
            </a:r>
            <a:endParaRPr lang="ru-RU" sz="2000" dirty="0"/>
          </a:p>
          <a:p>
            <a:pPr marL="0" indent="0">
              <a:buNone/>
            </a:pPr>
            <a:endParaRPr lang="ru-RU" sz="2000" dirty="0"/>
          </a:p>
          <a:p>
            <a:r>
              <a:rPr lang="ru-RU" sz="2000" dirty="0"/>
              <a:t>Компонент «Квалификационный экзамен» содержит количество учебных часов на проведение квалификационного </a:t>
            </a:r>
            <a:r>
              <a:rPr lang="ru-RU" sz="2000" dirty="0" smtClean="0"/>
              <a:t>экзамена</a:t>
            </a:r>
            <a:endParaRPr lang="ru-RU" sz="2000" dirty="0"/>
          </a:p>
        </p:txBody>
      </p:sp>
      <p:sp>
        <p:nvSpPr>
          <p:cNvPr id="9" name="Прямоугольник 8">
            <a:extLst>
              <a:ext uri="{FF2B5EF4-FFF2-40B4-BE49-F238E27FC236}">
                <a16:creationId xmlns:a16="http://schemas.microsoft.com/office/drawing/2014/main" xmlns="" id="{0C40BFD3-79FA-454F-9BB8-EA8B6B07CC54}"/>
              </a:ext>
            </a:extLst>
          </p:cNvPr>
          <p:cNvSpPr/>
          <p:nvPr/>
        </p:nvSpPr>
        <p:spPr>
          <a:xfrm>
            <a:off x="3753759" y="1149358"/>
            <a:ext cx="4432299" cy="458543"/>
          </a:xfrm>
          <a:prstGeom prst="rect">
            <a:avLst/>
          </a:prstGeom>
        </p:spPr>
        <p:txBody>
          <a:bodyPr vert="horz" lIns="91440" tIns="45720" rIns="91440" bIns="45720" rtlCol="0">
            <a:noAutofit/>
          </a:bodyPr>
          <a:lstStyle/>
          <a:p>
            <a:pPr marL="342900" indent="-342900" algn="ctr">
              <a:buClr>
                <a:schemeClr val="accent1"/>
              </a:buClr>
              <a:buSzPct val="80000"/>
              <a:buFont typeface="Wingdings" panose="05000000000000000000" pitchFamily="2" charset="2"/>
              <a:buChar char="v"/>
            </a:pPr>
            <a:r>
              <a:rPr lang="ru-RU" sz="2000" b="1" dirty="0">
                <a:solidFill>
                  <a:schemeClr val="bg1"/>
                </a:solidFill>
                <a:latin typeface="+mj-lt"/>
                <a:cs typeface="Times New Roman" panose="02020603050405020304" pitchFamily="18" charset="0"/>
              </a:rPr>
              <a:t>КОНСУЛЬТАЦИИ И ЭКЗАМЕН</a:t>
            </a:r>
          </a:p>
        </p:txBody>
      </p:sp>
    </p:spTree>
    <p:extLst>
      <p:ext uri="{BB962C8B-B14F-4D97-AF65-F5344CB8AC3E}">
        <p14:creationId xmlns:p14="http://schemas.microsoft.com/office/powerpoint/2010/main" val="24541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762336"/>
            <a:ext cx="12192000" cy="6095664"/>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CAE14DCE-D073-4E66-AF47-8E4DACBAAAD9}"/>
              </a:ext>
            </a:extLst>
          </p:cNvPr>
          <p:cNvSpPr/>
          <p:nvPr/>
        </p:nvSpPr>
        <p:spPr>
          <a:xfrm>
            <a:off x="146050" y="317976"/>
            <a:ext cx="11899900" cy="741572"/>
          </a:xfrm>
          <a:prstGeom prst="rect">
            <a:avLst/>
          </a:prstGeom>
        </p:spPr>
        <p:txBody>
          <a:bodyPr vert="horz" lIns="91440" tIns="45720" rIns="91440" bIns="45720" rtlCol="0">
            <a:noAutofit/>
          </a:bodyPr>
          <a:lstStyle/>
          <a:p>
            <a:pPr algn="ctr">
              <a:buClr>
                <a:schemeClr val="accent1"/>
              </a:buClr>
              <a:buSzPct val="80000"/>
            </a:pPr>
            <a:r>
              <a:rPr lang="ru-RU" sz="2000" b="1" dirty="0">
                <a:solidFill>
                  <a:schemeClr val="bg1"/>
                </a:solidFill>
                <a:latin typeface="+mj-lt"/>
                <a:cs typeface="Times New Roman" panose="02020603050405020304" pitchFamily="18" charset="0"/>
              </a:rPr>
              <a:t>Примерный учебный план профессиональной переподготовки рабочих (служащих): </a:t>
            </a:r>
          </a:p>
        </p:txBody>
      </p:sp>
      <p:sp>
        <p:nvSpPr>
          <p:cNvPr id="18" name="Rectangle 2">
            <a:extLst>
              <a:ext uri="{FF2B5EF4-FFF2-40B4-BE49-F238E27FC236}">
                <a16:creationId xmlns:a16="http://schemas.microsoft.com/office/drawing/2014/main" xmlns="" id="{A37415BF-05EE-42DE-AFBC-87541D052E2F}"/>
              </a:ext>
            </a:extLst>
          </p:cNvPr>
          <p:cNvSpPr>
            <a:spLocks noChangeArrowheads="1"/>
          </p:cNvSpPr>
          <p:nvPr/>
        </p:nvSpPr>
        <p:spPr bwMode="auto">
          <a:xfrm>
            <a:off x="303073" y="1190180"/>
            <a:ext cx="11585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Содержательная структура примерного учебного плана</a:t>
            </a:r>
            <a:endParaRPr kumimoji="0" lang="ru-RU" altLang="ru-RU" sz="3600" b="0" i="0" u="none" strike="noStrike" cap="none" normalizeH="0" baseline="0" dirty="0">
              <a:ln>
                <a:noFill/>
              </a:ln>
              <a:solidFill>
                <a:schemeClr val="bg1"/>
              </a:solidFill>
              <a:effectLst/>
              <a:latin typeface="Arial" panose="020B0604020202020204" pitchFamily="34" charset="0"/>
            </a:endParaRPr>
          </a:p>
        </p:txBody>
      </p:sp>
      <p:graphicFrame>
        <p:nvGraphicFramePr>
          <p:cNvPr id="5" name="Таблица 4">
            <a:extLst>
              <a:ext uri="{FF2B5EF4-FFF2-40B4-BE49-F238E27FC236}">
                <a16:creationId xmlns:a16="http://schemas.microsoft.com/office/drawing/2014/main" xmlns="" id="{744D7514-5EF7-4F5B-A3DE-78BEA1F33C6E}"/>
              </a:ext>
            </a:extLst>
          </p:cNvPr>
          <p:cNvGraphicFramePr>
            <a:graphicFrameLocks noGrp="1"/>
          </p:cNvGraphicFramePr>
          <p:nvPr>
            <p:extLst>
              <p:ext uri="{D42A27DB-BD31-4B8C-83A1-F6EECF244321}">
                <p14:modId xmlns:p14="http://schemas.microsoft.com/office/powerpoint/2010/main" val="2125266398"/>
              </p:ext>
            </p:extLst>
          </p:nvPr>
        </p:nvGraphicFramePr>
        <p:xfrm>
          <a:off x="1797844" y="1874685"/>
          <a:ext cx="8596312" cy="4623761"/>
        </p:xfrm>
        <a:graphic>
          <a:graphicData uri="http://schemas.openxmlformats.org/drawingml/2006/table">
            <a:tbl>
              <a:tblPr firstRow="1" firstCol="1" bandRow="1">
                <a:tableStyleId>{5C22544A-7EE6-4342-B048-85BDC9FD1C3A}</a:tableStyleId>
              </a:tblPr>
              <a:tblGrid>
                <a:gridCol w="6252957">
                  <a:extLst>
                    <a:ext uri="{9D8B030D-6E8A-4147-A177-3AD203B41FA5}">
                      <a16:colId xmlns:a16="http://schemas.microsoft.com/office/drawing/2014/main" xmlns="" val="916346717"/>
                    </a:ext>
                  </a:extLst>
                </a:gridCol>
                <a:gridCol w="2343355">
                  <a:extLst>
                    <a:ext uri="{9D8B030D-6E8A-4147-A177-3AD203B41FA5}">
                      <a16:colId xmlns:a16="http://schemas.microsoft.com/office/drawing/2014/main" xmlns="" val="2349208022"/>
                    </a:ext>
                  </a:extLst>
                </a:gridCol>
              </a:tblGrid>
              <a:tr h="152400">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Компоненты, образовательные области</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Количество учебных часов</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33927316"/>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 Профессиональный компонент</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106-76</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831026"/>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 Основы права</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6043855"/>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1.2. Деловые коммуникации</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a:solidFill>
                            <a:schemeClr val="accent1">
                              <a:lumMod val="50000"/>
                            </a:schemeClr>
                          </a:solidFill>
                          <a:effectLst/>
                          <a:latin typeface="+mn-lt"/>
                          <a:ea typeface="+mn-ea"/>
                          <a:cs typeface="+mn-cs"/>
                        </a:rPr>
                        <a:t>1-1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2384599"/>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1.3. Основы экономики, предпринимательской деятельности</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9543647"/>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1.4. Информационные технологии</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7225212"/>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1.5. Охрана труда</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a:solidFill>
                            <a:schemeClr val="accent1">
                              <a:lumMod val="50000"/>
                            </a:schemeClr>
                          </a:solidFill>
                          <a:effectLst/>
                          <a:latin typeface="+mn-lt"/>
                          <a:ea typeface="+mn-ea"/>
                          <a:cs typeface="+mn-cs"/>
                        </a:rPr>
                        <a:t>6-4</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69300457"/>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1.6. Охрана окружающей среды</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3233289"/>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1.7. Технология</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8-6</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15007256"/>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1.8. Техника</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4-2</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0324539"/>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1.9. Материаловедение</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2-2</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2243374"/>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1.10. Графика</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85865"/>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1.11. Производственное обучение</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78-56</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3406340"/>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1.11.1. Производственная практика*</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 </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8217803"/>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 Компонент учреждения образования (иной организации)</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14-12</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7514347"/>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3. Консультации**</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 </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8571756"/>
                  </a:ext>
                </a:extLst>
              </a:tr>
              <a:tr h="152400">
                <a:tc>
                  <a:txBody>
                    <a:bodyPr/>
                    <a:lstStyle/>
                    <a:p>
                      <a:pPr marL="0" algn="l"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4. Квалификационный экзамен</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8</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13142588"/>
                  </a:ext>
                </a:extLst>
              </a:tr>
              <a:tr h="152400">
                <a:tc>
                  <a:txBody>
                    <a:bodyPr/>
                    <a:lstStyle/>
                    <a:p>
                      <a:pPr marL="0" algn="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Итого</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128-96</a:t>
                      </a: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8575707"/>
                  </a:ext>
                </a:extLst>
              </a:tr>
            </a:tbl>
          </a:graphicData>
        </a:graphic>
      </p:graphicFrame>
    </p:spTree>
    <p:extLst>
      <p:ext uri="{BB962C8B-B14F-4D97-AF65-F5344CB8AC3E}">
        <p14:creationId xmlns:p14="http://schemas.microsoft.com/office/powerpoint/2010/main" val="78474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7C5645E6-E966-4FD1-9952-20AFBD072597}"/>
              </a:ext>
            </a:extLst>
          </p:cNvPr>
          <p:cNvSpPr/>
          <p:nvPr/>
        </p:nvSpPr>
        <p:spPr>
          <a:xfrm>
            <a:off x="333829" y="1012581"/>
            <a:ext cx="11524342" cy="4032413"/>
          </a:xfrm>
          <a:prstGeom prst="rect">
            <a:avLst/>
          </a:prstGeom>
        </p:spPr>
        <p:txBody>
          <a:bodyPr vert="horz" lIns="91440" tIns="45720" rIns="91440" bIns="45720" rtlCol="0">
            <a:noAutofit/>
          </a:bodyPr>
          <a:lstStyle/>
          <a:p>
            <a:pPr algn="just">
              <a:spcBef>
                <a:spcPts val="1000"/>
              </a:spcBef>
              <a:buClr>
                <a:schemeClr val="accent1"/>
              </a:buClr>
              <a:buSzPct val="80000"/>
            </a:pPr>
            <a:r>
              <a:rPr lang="ru-RU" sz="2000" dirty="0">
                <a:solidFill>
                  <a:schemeClr val="bg1"/>
                </a:solidFill>
              </a:rPr>
              <a:t>     Примерные учебные планы профессиональной переподготовки рабочих (служащих) разработаны по 13 срокам получения дополнительного образования взрослых (от 0,5 до 11 месяцев, включая 1,5 месяца).</a:t>
            </a:r>
          </a:p>
          <a:p>
            <a:pPr algn="just">
              <a:spcBef>
                <a:spcPts val="1000"/>
              </a:spcBef>
              <a:buClr>
                <a:schemeClr val="accent1"/>
              </a:buClr>
              <a:buSzPct val="80000"/>
            </a:pPr>
            <a:r>
              <a:rPr lang="ru-RU" sz="2000" dirty="0">
                <a:solidFill>
                  <a:schemeClr val="bg1"/>
                </a:solidFill>
              </a:rPr>
              <a:t>     Объем учебного времени, отводимый на переподготовку по профессии рабочего (служащего), зависит от ранее полученных слушателем знаний, умений и навыков. Чем выше степень родственности профессии рабочего (служащего) по которой ведется переподготовка, с профессий рабочего (служащего), которая была получена слушателем в процессе профессиональной подготовки, тем меньше учебного времени понадобится слушателю для прохождения переподготовки.</a:t>
            </a:r>
          </a:p>
          <a:p>
            <a:pPr algn="just">
              <a:spcBef>
                <a:spcPts val="1000"/>
              </a:spcBef>
              <a:buClr>
                <a:schemeClr val="accent1"/>
              </a:buClr>
              <a:buSzPct val="80000"/>
            </a:pPr>
            <a:r>
              <a:rPr lang="ru-RU" sz="2000" dirty="0">
                <a:solidFill>
                  <a:schemeClr val="bg1"/>
                </a:solidFill>
              </a:rPr>
              <a:t>     В примерных учебных планах профессиональной подготовки, переподготовки рабочих (служащих) не устанавливается объем учебного времени, отводимого на производственную практику. Данный объем учебного времени определяется учреждением образования (иной организации) самостоятельно с учетом специфики профессии рабочего (служащего), по которой осуществляется обучение. </a:t>
            </a:r>
          </a:p>
        </p:txBody>
      </p:sp>
    </p:spTree>
    <p:extLst>
      <p:ext uri="{BB962C8B-B14F-4D97-AF65-F5344CB8AC3E}">
        <p14:creationId xmlns:p14="http://schemas.microsoft.com/office/powerpoint/2010/main" val="7128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79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xmlns="" id="{8FCCFF5F-37E0-4B9A-8249-BE50257A4E9C}"/>
              </a:ext>
            </a:extLst>
          </p:cNvPr>
          <p:cNvSpPr/>
          <p:nvPr/>
        </p:nvSpPr>
        <p:spPr>
          <a:xfrm>
            <a:off x="303073" y="2648032"/>
            <a:ext cx="11585854" cy="1956626"/>
          </a:xfrm>
          <a:prstGeom prst="rect">
            <a:avLst/>
          </a:prstGeom>
        </p:spPr>
        <p:txBody>
          <a:bodyPr vert="horz" lIns="91440" tIns="45720" rIns="91440" bIns="45720" rtlCol="0">
            <a:noAutofit/>
          </a:bodyPr>
          <a:lstStyle/>
          <a:p>
            <a:pPr algn="ctr">
              <a:buClr>
                <a:schemeClr val="accent1"/>
              </a:buClr>
              <a:buSzPct val="80000"/>
            </a:pPr>
            <a:r>
              <a:rPr lang="ru-RU" sz="2800" b="1" dirty="0">
                <a:solidFill>
                  <a:schemeClr val="bg1"/>
                </a:solidFill>
                <a:latin typeface="+mj-lt"/>
                <a:cs typeface="Times New Roman" panose="02020603050405020304" pitchFamily="18" charset="0"/>
              </a:rPr>
              <a:t>Учебные планы профессиональной подготовки, переподготовки, повышения квалификации рабочих (служащих) учреждений образования, иных организаций</a:t>
            </a:r>
          </a:p>
          <a:p>
            <a:pPr algn="just">
              <a:buClr>
                <a:schemeClr val="accent1"/>
              </a:buClr>
              <a:buSzPct val="80000"/>
            </a:pP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27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79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2">
            <a:extLst>
              <a:ext uri="{FF2B5EF4-FFF2-40B4-BE49-F238E27FC236}">
                <a16:creationId xmlns:a16="http://schemas.microsoft.com/office/drawing/2014/main" xmlns="" id="{02566D5C-65E9-40EE-A8C4-B941645BC95C}"/>
              </a:ext>
            </a:extLst>
          </p:cNvPr>
          <p:cNvSpPr>
            <a:spLocks noChangeArrowheads="1"/>
          </p:cNvSpPr>
          <p:nvPr/>
        </p:nvSpPr>
        <p:spPr bwMode="auto">
          <a:xfrm>
            <a:off x="303073" y="261796"/>
            <a:ext cx="11585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План учебного процесса</a:t>
            </a:r>
            <a:endParaRPr kumimoji="0" lang="ru-RU" altLang="ru-RU" sz="3600" b="0" i="0" u="none" strike="noStrike" cap="none" normalizeH="0" baseline="0" dirty="0">
              <a:ln>
                <a:noFill/>
              </a:ln>
              <a:solidFill>
                <a:schemeClr val="bg1"/>
              </a:solidFill>
              <a:effectLst/>
              <a:latin typeface="Arial" panose="020B0604020202020204" pitchFamily="34" charset="0"/>
            </a:endParaRPr>
          </a:p>
        </p:txBody>
      </p:sp>
      <p:graphicFrame>
        <p:nvGraphicFramePr>
          <p:cNvPr id="2" name="Таблица 1">
            <a:extLst>
              <a:ext uri="{FF2B5EF4-FFF2-40B4-BE49-F238E27FC236}">
                <a16:creationId xmlns:a16="http://schemas.microsoft.com/office/drawing/2014/main" xmlns="" id="{64CD0476-9FE1-4D19-A044-EFDF619838D2}"/>
              </a:ext>
            </a:extLst>
          </p:cNvPr>
          <p:cNvGraphicFramePr>
            <a:graphicFrameLocks noGrp="1"/>
          </p:cNvGraphicFramePr>
          <p:nvPr>
            <p:extLst>
              <p:ext uri="{D42A27DB-BD31-4B8C-83A1-F6EECF244321}">
                <p14:modId xmlns:p14="http://schemas.microsoft.com/office/powerpoint/2010/main" val="30333190"/>
              </p:ext>
            </p:extLst>
          </p:nvPr>
        </p:nvGraphicFramePr>
        <p:xfrm>
          <a:off x="303073" y="854358"/>
          <a:ext cx="11585854" cy="5872743"/>
        </p:xfrm>
        <a:graphic>
          <a:graphicData uri="http://schemas.openxmlformats.org/drawingml/2006/table">
            <a:tbl>
              <a:tblPr>
                <a:tableStyleId>{5C22544A-7EE6-4342-B048-85BDC9FD1C3A}</a:tableStyleId>
              </a:tblPr>
              <a:tblGrid>
                <a:gridCol w="4184767">
                  <a:extLst>
                    <a:ext uri="{9D8B030D-6E8A-4147-A177-3AD203B41FA5}">
                      <a16:colId xmlns:a16="http://schemas.microsoft.com/office/drawing/2014/main" xmlns="" val="4197796187"/>
                    </a:ext>
                  </a:extLst>
                </a:gridCol>
                <a:gridCol w="869233">
                  <a:extLst>
                    <a:ext uri="{9D8B030D-6E8A-4147-A177-3AD203B41FA5}">
                      <a16:colId xmlns:a16="http://schemas.microsoft.com/office/drawing/2014/main" xmlns="" val="518990882"/>
                    </a:ext>
                  </a:extLst>
                </a:gridCol>
                <a:gridCol w="1782273">
                  <a:extLst>
                    <a:ext uri="{9D8B030D-6E8A-4147-A177-3AD203B41FA5}">
                      <a16:colId xmlns:a16="http://schemas.microsoft.com/office/drawing/2014/main" xmlns="" val="3802510662"/>
                    </a:ext>
                  </a:extLst>
                </a:gridCol>
                <a:gridCol w="1782273">
                  <a:extLst>
                    <a:ext uri="{9D8B030D-6E8A-4147-A177-3AD203B41FA5}">
                      <a16:colId xmlns:a16="http://schemas.microsoft.com/office/drawing/2014/main" xmlns="" val="3405783009"/>
                    </a:ext>
                  </a:extLst>
                </a:gridCol>
                <a:gridCol w="1182802">
                  <a:extLst>
                    <a:ext uri="{9D8B030D-6E8A-4147-A177-3AD203B41FA5}">
                      <a16:colId xmlns:a16="http://schemas.microsoft.com/office/drawing/2014/main" xmlns="" val="777575803"/>
                    </a:ext>
                  </a:extLst>
                </a:gridCol>
                <a:gridCol w="382741">
                  <a:extLst>
                    <a:ext uri="{9D8B030D-6E8A-4147-A177-3AD203B41FA5}">
                      <a16:colId xmlns:a16="http://schemas.microsoft.com/office/drawing/2014/main" xmlns="" val="2804932512"/>
                    </a:ext>
                  </a:extLst>
                </a:gridCol>
                <a:gridCol w="380432">
                  <a:extLst>
                    <a:ext uri="{9D8B030D-6E8A-4147-A177-3AD203B41FA5}">
                      <a16:colId xmlns:a16="http://schemas.microsoft.com/office/drawing/2014/main" xmlns="" val="1233228687"/>
                    </a:ext>
                  </a:extLst>
                </a:gridCol>
                <a:gridCol w="380432">
                  <a:extLst>
                    <a:ext uri="{9D8B030D-6E8A-4147-A177-3AD203B41FA5}">
                      <a16:colId xmlns:a16="http://schemas.microsoft.com/office/drawing/2014/main" xmlns="" val="1929644772"/>
                    </a:ext>
                  </a:extLst>
                </a:gridCol>
                <a:gridCol w="345968">
                  <a:extLst>
                    <a:ext uri="{9D8B030D-6E8A-4147-A177-3AD203B41FA5}">
                      <a16:colId xmlns:a16="http://schemas.microsoft.com/office/drawing/2014/main" xmlns="" val="2116783673"/>
                    </a:ext>
                  </a:extLst>
                </a:gridCol>
                <a:gridCol w="294933">
                  <a:extLst>
                    <a:ext uri="{9D8B030D-6E8A-4147-A177-3AD203B41FA5}">
                      <a16:colId xmlns:a16="http://schemas.microsoft.com/office/drawing/2014/main" xmlns="" val="2597748017"/>
                    </a:ext>
                  </a:extLst>
                </a:gridCol>
              </a:tblGrid>
              <a:tr h="172363">
                <a:tc rowSpan="3">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Компоненты</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циклы</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учебные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дисциплины</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9">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Количество</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учебных</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часов</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529470817"/>
                  </a:ext>
                </a:extLst>
              </a:tr>
              <a:tr h="266491">
                <a:tc vMerge="1">
                  <a:txBody>
                    <a:bodyPr/>
                    <a:lstStyle/>
                    <a:p>
                      <a:endParaRPr lang="ru-RU"/>
                    </a:p>
                  </a:txBody>
                  <a:tcPr/>
                </a:tc>
                <a:tc rowSpan="2">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всего</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Распределение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по</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видам</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занятий</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5">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Распределение по неделям</a:t>
                      </a:r>
                      <a:endParaRPr lang="ru-RU" sz="1600" b="1" kern="120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254669443"/>
                  </a:ext>
                </a:extLst>
              </a:tr>
              <a:tr h="245926">
                <a:tc vMerge="1">
                  <a:txBody>
                    <a:bodyPr/>
                    <a:lstStyle/>
                    <a:p>
                      <a:endParaRPr lang="ru-RU"/>
                    </a:p>
                  </a:txBody>
                  <a:tcPr/>
                </a:tc>
                <a:tc vMerge="1">
                  <a:txBody>
                    <a:bodyPr/>
                    <a:lstStyle/>
                    <a:p>
                      <a:endParaRPr lang="ru-RU"/>
                    </a:p>
                  </a:txBody>
                  <a:tcPr/>
                </a:tc>
                <a:tc>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лекции</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практические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занятия</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иные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занятия</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2</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3</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4</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800" dirty="0">
                          <a:effectLst/>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0401631"/>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 </a:t>
                      </a:r>
                      <a:r>
                        <a:rPr lang="en-US" sz="1600" b="1" kern="1200" dirty="0" err="1">
                          <a:solidFill>
                            <a:schemeClr val="accent1">
                              <a:lumMod val="50000"/>
                            </a:schemeClr>
                          </a:solidFill>
                          <a:effectLst/>
                          <a:latin typeface="+mn-lt"/>
                          <a:ea typeface="+mn-ea"/>
                          <a:cs typeface="+mn-cs"/>
                        </a:rPr>
                        <a:t>Профессиональный</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компонент</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7255256"/>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 </a:t>
                      </a:r>
                      <a:r>
                        <a:rPr lang="en-US" sz="1600" b="1" kern="1200" dirty="0" err="1">
                          <a:solidFill>
                            <a:schemeClr val="accent1">
                              <a:lumMod val="50000"/>
                            </a:schemeClr>
                          </a:solidFill>
                          <a:effectLst/>
                          <a:latin typeface="+mn-lt"/>
                          <a:ea typeface="+mn-ea"/>
                          <a:cs typeface="+mn-cs"/>
                        </a:rPr>
                        <a:t>Общепрофессиональный</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цикл</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3247365"/>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1.1.1. </a:t>
                      </a:r>
                      <a:r>
                        <a:rPr lang="en-US" sz="1600" b="1" kern="1200" dirty="0" err="1">
                          <a:solidFill>
                            <a:schemeClr val="accent1">
                              <a:lumMod val="50000"/>
                            </a:schemeClr>
                          </a:solidFill>
                          <a:effectLst/>
                          <a:latin typeface="+mn-lt"/>
                          <a:ea typeface="+mn-ea"/>
                          <a:cs typeface="+mn-cs"/>
                        </a:rPr>
                        <a:t>Основы</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права</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232777"/>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1.1.2. </a:t>
                      </a:r>
                      <a:r>
                        <a:rPr lang="en-US" sz="1600" b="1" kern="1200" dirty="0" err="1">
                          <a:solidFill>
                            <a:schemeClr val="accent1">
                              <a:lumMod val="50000"/>
                            </a:schemeClr>
                          </a:solidFill>
                          <a:effectLst/>
                          <a:latin typeface="+mn-lt"/>
                          <a:ea typeface="+mn-ea"/>
                          <a:cs typeface="+mn-cs"/>
                        </a:rPr>
                        <a:t>Деловые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коммуникации</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3641391"/>
                  </a:ext>
                </a:extLst>
              </a:tr>
              <a:tr h="266491">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1.1.3. </a:t>
                      </a:r>
                      <a:r>
                        <a:rPr lang="en-US" sz="1600" b="1" kern="1200" dirty="0" err="1">
                          <a:solidFill>
                            <a:schemeClr val="accent1">
                              <a:lumMod val="50000"/>
                            </a:schemeClr>
                          </a:solidFill>
                          <a:effectLst/>
                          <a:latin typeface="+mn-lt"/>
                          <a:ea typeface="+mn-ea"/>
                          <a:cs typeface="+mn-cs"/>
                        </a:rPr>
                        <a:t>Основы</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экономики</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предпринимательской</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деятельности</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4624771"/>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1.1.4. </a:t>
                      </a:r>
                      <a:r>
                        <a:rPr lang="en-US" sz="1600" b="1" kern="1200" dirty="0" err="1">
                          <a:solidFill>
                            <a:schemeClr val="accent1">
                              <a:lumMod val="50000"/>
                            </a:schemeClr>
                          </a:solidFill>
                          <a:effectLst/>
                          <a:latin typeface="+mn-lt"/>
                          <a:ea typeface="+mn-ea"/>
                          <a:cs typeface="+mn-cs"/>
                        </a:rPr>
                        <a:t>Информационные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технологии</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5565874"/>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1.1.5. </a:t>
                      </a:r>
                      <a:r>
                        <a:rPr lang="en-US" sz="1600" b="1" kern="1200" dirty="0" err="1">
                          <a:solidFill>
                            <a:schemeClr val="accent1">
                              <a:lumMod val="50000"/>
                            </a:schemeClr>
                          </a:solidFill>
                          <a:effectLst/>
                          <a:latin typeface="+mn-lt"/>
                          <a:ea typeface="+mn-ea"/>
                          <a:cs typeface="+mn-cs"/>
                        </a:rPr>
                        <a:t>Охрана</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труда</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1187390"/>
                  </a:ext>
                </a:extLst>
              </a:tr>
              <a:tr h="172363">
                <a:tc>
                  <a:txBody>
                    <a:bodyPr/>
                    <a:lstStyle/>
                    <a:p>
                      <a:pPr marL="0" algn="l"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1.1.6. Охрана окружающей среды</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9429925"/>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 </a:t>
                      </a:r>
                      <a:r>
                        <a:rPr lang="en-US" sz="1600" b="1" kern="1200" dirty="0" err="1">
                          <a:solidFill>
                            <a:schemeClr val="accent1">
                              <a:lumMod val="50000"/>
                            </a:schemeClr>
                          </a:solidFill>
                          <a:effectLst/>
                          <a:latin typeface="+mn-lt"/>
                          <a:ea typeface="+mn-ea"/>
                          <a:cs typeface="+mn-cs"/>
                        </a:rPr>
                        <a:t>Специальный</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цикл</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659906"/>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1.2.1. </a:t>
                      </a:r>
                      <a:r>
                        <a:rPr lang="en-US" sz="1600" b="1" kern="1200" dirty="0" err="1">
                          <a:solidFill>
                            <a:schemeClr val="accent1">
                              <a:lumMod val="50000"/>
                            </a:schemeClr>
                          </a:solidFill>
                          <a:effectLst/>
                          <a:latin typeface="+mn-lt"/>
                          <a:ea typeface="+mn-ea"/>
                          <a:cs typeface="+mn-cs"/>
                        </a:rPr>
                        <a:t>Технология</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1626798"/>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1.2.2. </a:t>
                      </a:r>
                      <a:r>
                        <a:rPr lang="en-US" sz="1600" b="1" kern="1200" dirty="0" err="1">
                          <a:solidFill>
                            <a:schemeClr val="accent1">
                              <a:lumMod val="50000"/>
                            </a:schemeClr>
                          </a:solidFill>
                          <a:effectLst/>
                          <a:latin typeface="+mn-lt"/>
                          <a:ea typeface="+mn-ea"/>
                          <a:cs typeface="+mn-cs"/>
                        </a:rPr>
                        <a:t>Техника</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3064416"/>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1.2.3. </a:t>
                      </a:r>
                      <a:r>
                        <a:rPr lang="en-US" sz="1600" b="1" kern="1200" dirty="0" err="1">
                          <a:solidFill>
                            <a:schemeClr val="accent1">
                              <a:lumMod val="50000"/>
                            </a:schemeClr>
                          </a:solidFill>
                          <a:effectLst/>
                          <a:latin typeface="+mn-lt"/>
                          <a:ea typeface="+mn-ea"/>
                          <a:cs typeface="+mn-cs"/>
                        </a:rPr>
                        <a:t>Материаловедение</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2597751"/>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1.2.4. </a:t>
                      </a:r>
                      <a:r>
                        <a:rPr lang="en-US" sz="1600" b="1" kern="1200" dirty="0" err="1">
                          <a:solidFill>
                            <a:schemeClr val="accent1">
                              <a:lumMod val="50000"/>
                            </a:schemeClr>
                          </a:solidFill>
                          <a:effectLst/>
                          <a:latin typeface="+mn-lt"/>
                          <a:ea typeface="+mn-ea"/>
                          <a:cs typeface="+mn-cs"/>
                        </a:rPr>
                        <a:t>Графика</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5965874"/>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1.2.5. </a:t>
                      </a:r>
                      <a:r>
                        <a:rPr lang="en-US" sz="1600" b="1" kern="1200" dirty="0" err="1">
                          <a:solidFill>
                            <a:schemeClr val="accent1">
                              <a:lumMod val="50000"/>
                            </a:schemeClr>
                          </a:solidFill>
                          <a:effectLst/>
                          <a:latin typeface="+mn-lt"/>
                          <a:ea typeface="+mn-ea"/>
                          <a:cs typeface="+mn-cs"/>
                        </a:rPr>
                        <a:t>Производственное</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обучение</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1854434"/>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1.2.5.1. </a:t>
                      </a:r>
                      <a:r>
                        <a:rPr lang="en-US" sz="1600" b="1" kern="1200" dirty="0" err="1">
                          <a:solidFill>
                            <a:schemeClr val="accent1">
                              <a:lumMod val="50000"/>
                            </a:schemeClr>
                          </a:solidFill>
                          <a:effectLst/>
                          <a:latin typeface="+mn-lt"/>
                          <a:ea typeface="+mn-ea"/>
                          <a:cs typeface="+mn-cs"/>
                        </a:rPr>
                        <a:t>Производственная</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практика</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5432896"/>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2. </a:t>
                      </a:r>
                      <a:r>
                        <a:rPr lang="en-US" sz="1600" b="1" kern="1200" dirty="0" err="1">
                          <a:solidFill>
                            <a:schemeClr val="accent1">
                              <a:lumMod val="50000"/>
                            </a:schemeClr>
                          </a:solidFill>
                          <a:effectLst/>
                          <a:latin typeface="+mn-lt"/>
                          <a:ea typeface="+mn-ea"/>
                          <a:cs typeface="+mn-cs"/>
                        </a:rPr>
                        <a:t>Консультации</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6675040"/>
                  </a:ext>
                </a:extLst>
              </a:tr>
              <a:tr h="172363">
                <a:tc>
                  <a:txBody>
                    <a:bodyPr/>
                    <a:lstStyle/>
                    <a:p>
                      <a:pPr marL="0" algn="l"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3. </a:t>
                      </a:r>
                      <a:r>
                        <a:rPr lang="en-US" sz="1600" b="1" kern="1200" dirty="0" err="1">
                          <a:solidFill>
                            <a:schemeClr val="accent1">
                              <a:lumMod val="50000"/>
                            </a:schemeClr>
                          </a:solidFill>
                          <a:effectLst/>
                          <a:latin typeface="+mn-lt"/>
                          <a:ea typeface="+mn-ea"/>
                          <a:cs typeface="+mn-cs"/>
                        </a:rPr>
                        <a:t>Квалификационный</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экзамен</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a:solidFill>
                            <a:schemeClr val="accent1">
                              <a:lumMod val="50000"/>
                            </a:schemeClr>
                          </a:solidFill>
                          <a:effectLst/>
                          <a:latin typeface="+mn-lt"/>
                          <a:ea typeface="+mn-ea"/>
                          <a:cs typeface="+mn-cs"/>
                        </a:rPr>
                        <a:t> </a:t>
                      </a:r>
                      <a:endParaRPr lang="ru-RU" sz="16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4150879"/>
                  </a:ext>
                </a:extLst>
              </a:tr>
              <a:tr h="172363">
                <a:tc>
                  <a:txBody>
                    <a:bodyPr/>
                    <a:lstStyle/>
                    <a:p>
                      <a:pPr marL="0" algn="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Итого</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600" b="1" kern="1200" dirty="0">
                          <a:solidFill>
                            <a:schemeClr val="accent1">
                              <a:lumMod val="50000"/>
                            </a:schemeClr>
                          </a:solidFill>
                          <a:effectLst/>
                          <a:latin typeface="+mn-lt"/>
                          <a:ea typeface="+mn-ea"/>
                          <a:cs typeface="+mn-cs"/>
                        </a:rPr>
                        <a:t> </a:t>
                      </a:r>
                      <a:endParaRPr lang="ru-RU" sz="16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800" dirty="0">
                          <a:effectLst/>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7232270"/>
                  </a:ext>
                </a:extLst>
              </a:tr>
            </a:tbl>
          </a:graphicData>
        </a:graphic>
      </p:graphicFrame>
    </p:spTree>
    <p:extLst>
      <p:ext uri="{BB962C8B-B14F-4D97-AF65-F5344CB8AC3E}">
        <p14:creationId xmlns:p14="http://schemas.microsoft.com/office/powerpoint/2010/main" val="91940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8E1D9C68-A9F2-4BDC-BAD4-8632675C1A8F}"/>
              </a:ext>
            </a:extLst>
          </p:cNvPr>
          <p:cNvSpPr/>
          <p:nvPr/>
        </p:nvSpPr>
        <p:spPr>
          <a:xfrm>
            <a:off x="303073" y="248427"/>
            <a:ext cx="11585853" cy="1477328"/>
          </a:xfrm>
          <a:prstGeom prst="rect">
            <a:avLst/>
          </a:prstGeom>
        </p:spPr>
        <p:txBody>
          <a:bodyPr vert="horz" lIns="91440" tIns="45720" rIns="91440" bIns="45720" rtlCol="0">
            <a:noAutofit/>
          </a:bodyPr>
          <a:lstStyle/>
          <a:p>
            <a:pPr algn="just">
              <a:spcBef>
                <a:spcPts val="1000"/>
              </a:spcBef>
              <a:buClr>
                <a:schemeClr val="accent1"/>
              </a:buClr>
              <a:buSzPct val="80000"/>
            </a:pPr>
            <a:r>
              <a:rPr lang="ru-RU" dirty="0">
                <a:solidFill>
                  <a:schemeClr val="bg1"/>
                </a:solidFill>
              </a:rPr>
              <a:t>     Учебные планы профессиональной подготовки рабочих (служащих) разрабатываются учреждениями образования, иными организациями на основе примерных учебных планов профессиональной подготовки рабочих (служащих), Перечня профессий для подготовки рабочих либо Перечня должностей для подготовки по должностям служащих, кроме должностей руководителей и специалистов, тарифно-квалификационной характеристики по профессии рабочего (квалификационной характеристики по должности служащего, кроме руководителя и специалиста), профессиональных стандартов, утверждаются руководителями учреждений образования, иных организаций или уполномоченными ими лицами, руководителями обособленных подразделений. Устанавливают перечень, объем и последовательность изучения учебных дисциплин, модулей, виды учебных занятий, формы и сроки аттестации слушателей.</a:t>
            </a:r>
          </a:p>
        </p:txBody>
      </p:sp>
      <p:sp>
        <p:nvSpPr>
          <p:cNvPr id="12" name="Прямоугольник 11">
            <a:extLst>
              <a:ext uri="{FF2B5EF4-FFF2-40B4-BE49-F238E27FC236}">
                <a16:creationId xmlns:a16="http://schemas.microsoft.com/office/drawing/2014/main" xmlns="" id="{906A1A9A-2368-420B-8B2F-E8A4EEAEC229}"/>
              </a:ext>
            </a:extLst>
          </p:cNvPr>
          <p:cNvSpPr/>
          <p:nvPr/>
        </p:nvSpPr>
        <p:spPr>
          <a:xfrm>
            <a:off x="1161316" y="4497266"/>
            <a:ext cx="3515003"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Объект 2">
            <a:extLst>
              <a:ext uri="{FF2B5EF4-FFF2-40B4-BE49-F238E27FC236}">
                <a16:creationId xmlns:a16="http://schemas.microsoft.com/office/drawing/2014/main" xmlns="" id="{AF4CB364-6EA9-46C4-977D-ACFBC0CAA8FF}"/>
              </a:ext>
            </a:extLst>
          </p:cNvPr>
          <p:cNvSpPr txBox="1">
            <a:spLocks/>
          </p:cNvSpPr>
          <p:nvPr/>
        </p:nvSpPr>
        <p:spPr>
          <a:xfrm>
            <a:off x="527049" y="3701198"/>
            <a:ext cx="11664950" cy="442695"/>
          </a:xfrm>
          <a:prstGeom prst="rect">
            <a:avLst/>
          </a:prstGeom>
        </p:spPr>
        <p:txBody>
          <a:bodyPr vert="horz" lIns="91440" tIns="45720" rIns="91440" bIns="45720" rtlCol="0">
            <a:noAutofit/>
          </a:bodyPr>
          <a:lstStyle>
            <a:defPPr>
              <a:defRPr lang="en-US"/>
            </a:defPPr>
            <a:lvl1pPr indent="0">
              <a:spcBef>
                <a:spcPts val="1000"/>
              </a:spcBef>
              <a:spcAft>
                <a:spcPts val="0"/>
              </a:spcAft>
              <a:buClr>
                <a:schemeClr val="accent1"/>
              </a:buClr>
              <a:buSzPct val="80000"/>
              <a:buFont typeface="Wingdings 3" charset="2"/>
              <a:buNone/>
              <a:defRPr sz="1600" b="1" u="sng">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ru-RU" sz="1800" dirty="0"/>
              <a:t>Структура </a:t>
            </a:r>
            <a:r>
              <a:rPr lang="ru-RU" sz="1800" u="none" dirty="0"/>
              <a:t>учебного плана профессиональной </a:t>
            </a:r>
            <a:r>
              <a:rPr lang="ru-RU" sz="1800" u="none" dirty="0" smtClean="0"/>
              <a:t>подготовки рабочих </a:t>
            </a:r>
            <a:r>
              <a:rPr lang="ru-RU" sz="1800" u="none" dirty="0"/>
              <a:t>(служащих) включает:</a:t>
            </a:r>
          </a:p>
        </p:txBody>
      </p:sp>
      <p:sp>
        <p:nvSpPr>
          <p:cNvPr id="15" name="Объект 2">
            <a:extLst>
              <a:ext uri="{FF2B5EF4-FFF2-40B4-BE49-F238E27FC236}">
                <a16:creationId xmlns:a16="http://schemas.microsoft.com/office/drawing/2014/main" xmlns="" id="{084A29BD-1BE2-4A94-A7E4-FCD34132F803}"/>
              </a:ext>
            </a:extLst>
          </p:cNvPr>
          <p:cNvSpPr txBox="1">
            <a:spLocks/>
          </p:cNvSpPr>
          <p:nvPr/>
        </p:nvSpPr>
        <p:spPr>
          <a:xfrm>
            <a:off x="1161316" y="4497266"/>
            <a:ext cx="35150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профессиональный компонент</a:t>
            </a:r>
          </a:p>
        </p:txBody>
      </p:sp>
      <p:sp>
        <p:nvSpPr>
          <p:cNvPr id="18" name="Прямоугольник 17">
            <a:extLst>
              <a:ext uri="{FF2B5EF4-FFF2-40B4-BE49-F238E27FC236}">
                <a16:creationId xmlns:a16="http://schemas.microsoft.com/office/drawing/2014/main" xmlns="" id="{1F065A98-7D4F-4425-B3D4-677BE8303894}"/>
              </a:ext>
            </a:extLst>
          </p:cNvPr>
          <p:cNvSpPr/>
          <p:nvPr/>
        </p:nvSpPr>
        <p:spPr>
          <a:xfrm>
            <a:off x="1571346" y="4966056"/>
            <a:ext cx="1908454"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Прямоугольник 18">
            <a:extLst>
              <a:ext uri="{FF2B5EF4-FFF2-40B4-BE49-F238E27FC236}">
                <a16:creationId xmlns:a16="http://schemas.microsoft.com/office/drawing/2014/main" xmlns="" id="{95C84FE2-BA69-4D38-9A3D-796C224C05E7}"/>
              </a:ext>
            </a:extLst>
          </p:cNvPr>
          <p:cNvSpPr/>
          <p:nvPr/>
        </p:nvSpPr>
        <p:spPr>
          <a:xfrm>
            <a:off x="1952348" y="5437155"/>
            <a:ext cx="3266082"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Объект 2">
            <a:extLst>
              <a:ext uri="{FF2B5EF4-FFF2-40B4-BE49-F238E27FC236}">
                <a16:creationId xmlns:a16="http://schemas.microsoft.com/office/drawing/2014/main" xmlns="" id="{CD67222D-5133-4808-9F5A-A5ED287C5328}"/>
              </a:ext>
            </a:extLst>
          </p:cNvPr>
          <p:cNvSpPr txBox="1">
            <a:spLocks/>
          </p:cNvSpPr>
          <p:nvPr/>
        </p:nvSpPr>
        <p:spPr>
          <a:xfrm>
            <a:off x="1571345" y="4976368"/>
            <a:ext cx="107794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консультации</a:t>
            </a:r>
          </a:p>
        </p:txBody>
      </p:sp>
      <p:sp>
        <p:nvSpPr>
          <p:cNvPr id="17" name="Объект 2">
            <a:extLst>
              <a:ext uri="{FF2B5EF4-FFF2-40B4-BE49-F238E27FC236}">
                <a16:creationId xmlns:a16="http://schemas.microsoft.com/office/drawing/2014/main" xmlns="" id="{0EB91C77-6C7E-414B-AFF6-50CBB728AC30}"/>
              </a:ext>
            </a:extLst>
          </p:cNvPr>
          <p:cNvSpPr txBox="1">
            <a:spLocks/>
          </p:cNvSpPr>
          <p:nvPr/>
        </p:nvSpPr>
        <p:spPr>
          <a:xfrm>
            <a:off x="1952346" y="5442511"/>
            <a:ext cx="107794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квалификационный экзамен</a:t>
            </a:r>
          </a:p>
        </p:txBody>
      </p:sp>
    </p:spTree>
    <p:extLst>
      <p:ext uri="{BB962C8B-B14F-4D97-AF65-F5344CB8AC3E}">
        <p14:creationId xmlns:p14="http://schemas.microsoft.com/office/powerpoint/2010/main" val="308640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8E1D9C68-A9F2-4BDC-BAD4-8632675C1A8F}"/>
              </a:ext>
            </a:extLst>
          </p:cNvPr>
          <p:cNvSpPr/>
          <p:nvPr/>
        </p:nvSpPr>
        <p:spPr>
          <a:xfrm>
            <a:off x="303073" y="1177222"/>
            <a:ext cx="11585853" cy="1477328"/>
          </a:xfrm>
          <a:prstGeom prst="rect">
            <a:avLst/>
          </a:prstGeom>
        </p:spPr>
        <p:txBody>
          <a:bodyPr vert="horz" lIns="91440" tIns="45720" rIns="91440" bIns="45720" rtlCol="0">
            <a:noAutofit/>
          </a:bodyPr>
          <a:lstStyle/>
          <a:p>
            <a:pPr algn="just">
              <a:spcBef>
                <a:spcPts val="1000"/>
              </a:spcBef>
              <a:buClr>
                <a:schemeClr val="accent1"/>
              </a:buClr>
              <a:buSzPct val="80000"/>
            </a:pPr>
            <a:r>
              <a:rPr lang="ru-RU" sz="2000" dirty="0">
                <a:solidFill>
                  <a:schemeClr val="bg1"/>
                </a:solidFill>
              </a:rPr>
              <a:t>     Профессиональный компонент представлен учебными дисциплинами общепрофессионального и специального циклов из образовательных областей примерного учебного плана профессиональной подготовки рабочих (служащих). </a:t>
            </a:r>
          </a:p>
          <a:p>
            <a:pPr algn="just">
              <a:spcBef>
                <a:spcPts val="1000"/>
              </a:spcBef>
              <a:buClr>
                <a:schemeClr val="accent1"/>
              </a:buClr>
              <a:buSzPct val="80000"/>
            </a:pPr>
            <a:r>
              <a:rPr lang="ru-RU" sz="2000" dirty="0">
                <a:solidFill>
                  <a:schemeClr val="bg1"/>
                </a:solidFill>
              </a:rPr>
              <a:t>     Общепрофессиональный цикл включает в себя следующие образовательные области: основы права, деловые коммуникации, основы экономики, предпринимательской деятельности, информационные технологии, охрана труда, охрана окружающей среды.</a:t>
            </a:r>
          </a:p>
          <a:p>
            <a:pPr algn="just">
              <a:spcBef>
                <a:spcPts val="1000"/>
              </a:spcBef>
              <a:buClr>
                <a:schemeClr val="accent1"/>
              </a:buClr>
              <a:buSzPct val="80000"/>
            </a:pPr>
            <a:r>
              <a:rPr lang="ru-RU" sz="2000" dirty="0">
                <a:solidFill>
                  <a:schemeClr val="bg1"/>
                </a:solidFill>
              </a:rPr>
              <a:t>     Специальный цикл состоит из следующих образовательных областей: технология, техника, материаловедение, графика, производственное обучение (в том числе производственная практика). </a:t>
            </a:r>
          </a:p>
          <a:p>
            <a:pPr algn="just">
              <a:spcBef>
                <a:spcPts val="1000"/>
              </a:spcBef>
              <a:buClr>
                <a:schemeClr val="accent1"/>
              </a:buClr>
              <a:buSzPct val="80000"/>
            </a:pPr>
            <a:r>
              <a:rPr lang="ru-RU" sz="2000" dirty="0">
                <a:solidFill>
                  <a:schemeClr val="bg1"/>
                </a:solidFill>
              </a:rPr>
              <a:t>     Учебные дисциплины учебного плана определяются с учетом специфики содержания деятельности по конкретной профессии рабочего (служащего). Примерный перечень учебных дисциплин из советующих им образовательных областей представлен в таблице. </a:t>
            </a:r>
          </a:p>
          <a:p>
            <a:pPr algn="just">
              <a:spcBef>
                <a:spcPts val="1000"/>
              </a:spcBef>
              <a:buClr>
                <a:schemeClr val="accent1"/>
              </a:buClr>
              <a:buSzPct val="80000"/>
            </a:pPr>
            <a:endParaRPr lang="ru-RU" sz="2000" dirty="0">
              <a:solidFill>
                <a:schemeClr val="bg1"/>
              </a:solidFill>
            </a:endParaRPr>
          </a:p>
        </p:txBody>
      </p:sp>
    </p:spTree>
    <p:extLst>
      <p:ext uri="{BB962C8B-B14F-4D97-AF65-F5344CB8AC3E}">
        <p14:creationId xmlns:p14="http://schemas.microsoft.com/office/powerpoint/2010/main" val="155315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a:extLst>
              <a:ext uri="{FF2B5EF4-FFF2-40B4-BE49-F238E27FC236}">
                <a16:creationId xmlns:a16="http://schemas.microsoft.com/office/drawing/2014/main" xmlns="" id="{9C0E8F3F-91C0-43CE-9253-DC9967BDB859}"/>
              </a:ext>
            </a:extLst>
          </p:cNvPr>
          <p:cNvGraphicFramePr>
            <a:graphicFrameLocks noGrp="1"/>
          </p:cNvGraphicFramePr>
          <p:nvPr>
            <p:extLst>
              <p:ext uri="{D42A27DB-BD31-4B8C-83A1-F6EECF244321}">
                <p14:modId xmlns:p14="http://schemas.microsoft.com/office/powerpoint/2010/main" val="1779452040"/>
              </p:ext>
            </p:extLst>
          </p:nvPr>
        </p:nvGraphicFramePr>
        <p:xfrm>
          <a:off x="533400" y="698500"/>
          <a:ext cx="11125200" cy="6030405"/>
        </p:xfrm>
        <a:graphic>
          <a:graphicData uri="http://schemas.openxmlformats.org/drawingml/2006/table">
            <a:tbl>
              <a:tblPr firstRow="1" firstCol="1" bandRow="1">
                <a:tableStyleId>{5C22544A-7EE6-4342-B048-85BDC9FD1C3A}</a:tableStyleId>
              </a:tblPr>
              <a:tblGrid>
                <a:gridCol w="5409878">
                  <a:extLst>
                    <a:ext uri="{9D8B030D-6E8A-4147-A177-3AD203B41FA5}">
                      <a16:colId xmlns:a16="http://schemas.microsoft.com/office/drawing/2014/main" xmlns="" val="781696001"/>
                    </a:ext>
                  </a:extLst>
                </a:gridCol>
                <a:gridCol w="5715322">
                  <a:extLst>
                    <a:ext uri="{9D8B030D-6E8A-4147-A177-3AD203B41FA5}">
                      <a16:colId xmlns:a16="http://schemas.microsoft.com/office/drawing/2014/main" xmlns="" val="3486963305"/>
                    </a:ext>
                  </a:extLst>
                </a:gridCol>
              </a:tblGrid>
              <a:tr h="203200">
                <a:tc>
                  <a:txBody>
                    <a:bodyPr/>
                    <a:lstStyle/>
                    <a:p>
                      <a:pPr marL="0" algn="ctr" defTabSz="457200" rtl="0" eaLnBrk="1" latinLnBrk="0" hangingPunct="1">
                        <a:lnSpc>
                          <a:spcPct val="107000"/>
                        </a:lnSpc>
                        <a:spcBef>
                          <a:spcPts val="225"/>
                        </a:spcBef>
                        <a:spcAft>
                          <a:spcPts val="800"/>
                        </a:spcAft>
                      </a:pPr>
                      <a:r>
                        <a:rPr lang="ru-RU" sz="1600" b="1" kern="1200" dirty="0">
                          <a:solidFill>
                            <a:schemeClr val="accent1">
                              <a:lumMod val="50000"/>
                            </a:schemeClr>
                          </a:solidFill>
                          <a:effectLst/>
                          <a:latin typeface="+mn-lt"/>
                          <a:ea typeface="+mn-ea"/>
                          <a:cs typeface="+mn-cs"/>
                        </a:rPr>
                        <a:t>Образовательные области примерного учебного плана</a:t>
                      </a:r>
                    </a:p>
                    <a:p>
                      <a:pPr marL="0" algn="ctr" defTabSz="457200" rtl="0" eaLnBrk="1" latinLnBrk="0" hangingPunct="1">
                        <a:lnSpc>
                          <a:spcPct val="107000"/>
                        </a:lnSpc>
                        <a:spcBef>
                          <a:spcPts val="225"/>
                        </a:spcBef>
                        <a:spcAft>
                          <a:spcPts val="800"/>
                        </a:spcAft>
                      </a:pPr>
                      <a:r>
                        <a:rPr lang="ru-RU" sz="1600" b="1" kern="1200" dirty="0">
                          <a:solidFill>
                            <a:schemeClr val="accent1">
                              <a:lumMod val="50000"/>
                            </a:schemeClr>
                          </a:solidFill>
                          <a:effectLst/>
                          <a:latin typeface="+mn-lt"/>
                          <a:ea typeface="+mn-ea"/>
                          <a:cs typeface="+mn-cs"/>
                        </a:rPr>
                        <a:t> </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ru-RU" sz="1600" b="1" kern="1200" dirty="0">
                          <a:solidFill>
                            <a:schemeClr val="accent1">
                              <a:lumMod val="50000"/>
                            </a:schemeClr>
                          </a:solidFill>
                          <a:effectLst/>
                          <a:latin typeface="+mn-lt"/>
                          <a:ea typeface="+mn-ea"/>
                          <a:cs typeface="+mn-cs"/>
                        </a:rPr>
                        <a:t>Учебные дисциплины учебного плана профессиональной подготовки (переподготовки, повышения квалификации рабочих (служащих)</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52493010"/>
                  </a:ext>
                </a:extLst>
              </a:tr>
              <a:tr h="163536">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права</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права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703056"/>
                  </a:ext>
                </a:extLst>
              </a:tr>
              <a:tr h="252412">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Деловые коммуникации</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Профессиональная этика</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Психология и этика деловых отношений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2530253"/>
                  </a:ext>
                </a:extLst>
              </a:tr>
              <a:tr h="425271">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экономики, предпринимательской деятельности</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экономики</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Экономика и организация производства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10397645"/>
                  </a:ext>
                </a:extLst>
              </a:tr>
              <a:tr h="308360">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Информационные технологии</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Практическое использование ПЭВМ</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Информационные и коммуникационные технологии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0769651"/>
                  </a:ext>
                </a:extLst>
              </a:tr>
              <a:tr h="163536">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Охрана труда</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Охрана труда</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20326242"/>
                  </a:ext>
                </a:extLst>
              </a:tr>
              <a:tr h="0">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Охрана окружающей среды</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экологии</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Охрана окружающей среды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2718878"/>
                  </a:ext>
                </a:extLst>
              </a:tr>
              <a:tr h="421859">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Технология</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Специальная технология</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Технология швейного производства</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Организация и технология торговли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6335021"/>
                  </a:ext>
                </a:extLst>
              </a:tr>
              <a:tr h="509553">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Материаловедение</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Сырье и материалы</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Материаловедение</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Радиоматериалы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3157234"/>
                  </a:ext>
                </a:extLst>
              </a:tr>
              <a:tr h="167501">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Графика</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Чтение чертежей</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Основы рисунка</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Компьютерная графика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9114732"/>
                  </a:ext>
                </a:extLst>
              </a:tr>
              <a:tr h="114161">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Техника</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Оборудование и инструменты</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Торговое оборудование</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Машины и оборудование и т.п.</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7951545"/>
                  </a:ext>
                </a:extLst>
              </a:tr>
              <a:tr h="425271">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Производственное обучение</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(Производственная практика)</a:t>
                      </a:r>
                    </a:p>
                  </a:txBody>
                  <a:tcPr marL="32638" marR="32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Производственное обучение</a:t>
                      </a:r>
                    </a:p>
                    <a:p>
                      <a:pPr marL="0" algn="ctr" defTabSz="457200" rtl="0" eaLnBrk="1" latinLnBrk="0" hangingPunct="1">
                        <a:lnSpc>
                          <a:spcPct val="100000"/>
                        </a:lnSpc>
                        <a:spcBef>
                          <a:spcPts val="0"/>
                        </a:spcBef>
                        <a:spcAft>
                          <a:spcPts val="0"/>
                        </a:spcAft>
                      </a:pPr>
                      <a:r>
                        <a:rPr lang="ru-RU" sz="1400" b="1" kern="1200" dirty="0">
                          <a:solidFill>
                            <a:schemeClr val="accent1">
                              <a:lumMod val="50000"/>
                            </a:schemeClr>
                          </a:solidFill>
                          <a:effectLst/>
                          <a:latin typeface="+mn-lt"/>
                          <a:ea typeface="+mn-ea"/>
                          <a:cs typeface="+mn-cs"/>
                        </a:rPr>
                        <a:t>(Производственная практика)</a:t>
                      </a:r>
                    </a:p>
                  </a:txBody>
                  <a:tcPr marL="32638" marR="326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9593500"/>
                  </a:ext>
                </a:extLst>
              </a:tr>
            </a:tbl>
          </a:graphicData>
        </a:graphic>
      </p:graphicFrame>
      <p:sp>
        <p:nvSpPr>
          <p:cNvPr id="4" name="Прямоугольник 3">
            <a:extLst>
              <a:ext uri="{FF2B5EF4-FFF2-40B4-BE49-F238E27FC236}">
                <a16:creationId xmlns:a16="http://schemas.microsoft.com/office/drawing/2014/main" xmlns="" id="{84557E2A-2568-430C-9BE8-61976DD851EC}"/>
              </a:ext>
            </a:extLst>
          </p:cNvPr>
          <p:cNvSpPr/>
          <p:nvPr/>
        </p:nvSpPr>
        <p:spPr>
          <a:xfrm>
            <a:off x="0" y="26085"/>
            <a:ext cx="1181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ru-RU" b="1" dirty="0">
                <a:solidFill>
                  <a:schemeClr val="bg1"/>
                </a:solidFill>
                <a:latin typeface="Calibri" panose="020F0502020204030204" pitchFamily="34" charset="0"/>
                <a:cs typeface="Times New Roman" panose="02020603050405020304" pitchFamily="18" charset="0"/>
              </a:rPr>
              <a:t>Примерный перечень учебных дисциплин из соответствующих им </a:t>
            </a:r>
          </a:p>
          <a:p>
            <a:pPr algn="ctr" defTabSz="914400" eaLnBrk="0" fontAlgn="base" hangingPunct="0">
              <a:spcBef>
                <a:spcPct val="0"/>
              </a:spcBef>
              <a:spcAft>
                <a:spcPct val="0"/>
              </a:spcAft>
            </a:pPr>
            <a:r>
              <a:rPr lang="ru-RU" b="1" dirty="0">
                <a:solidFill>
                  <a:schemeClr val="bg1"/>
                </a:solidFill>
                <a:latin typeface="Calibri" panose="020F0502020204030204" pitchFamily="34" charset="0"/>
                <a:cs typeface="Times New Roman" panose="02020603050405020304" pitchFamily="18" charset="0"/>
              </a:rPr>
              <a:t>образовательных областей</a:t>
            </a:r>
          </a:p>
        </p:txBody>
      </p:sp>
    </p:spTree>
    <p:extLst>
      <p:ext uri="{BB962C8B-B14F-4D97-AF65-F5344CB8AC3E}">
        <p14:creationId xmlns:p14="http://schemas.microsoft.com/office/powerpoint/2010/main" val="162146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xmlns="" id="{8A433FD7-AA5D-4DFF-AB76-77A97E84A5BE}"/>
              </a:ext>
            </a:extLst>
          </p:cNvPr>
          <p:cNvSpPr/>
          <p:nvPr/>
        </p:nvSpPr>
        <p:spPr>
          <a:xfrm>
            <a:off x="201473" y="231983"/>
            <a:ext cx="11585853" cy="1477328"/>
          </a:xfrm>
          <a:prstGeom prst="rect">
            <a:avLst/>
          </a:prstGeom>
        </p:spPr>
        <p:txBody>
          <a:bodyPr vert="horz" lIns="91440" tIns="45720" rIns="91440" bIns="45720" rtlCol="0">
            <a:noAutofit/>
          </a:bodyPr>
          <a:lstStyle/>
          <a:p>
            <a:pPr algn="just">
              <a:buClr>
                <a:schemeClr val="accent1"/>
              </a:buClr>
              <a:buSzPct val="80000"/>
            </a:pPr>
            <a:r>
              <a:rPr lang="ru-RU" sz="2000" dirty="0">
                <a:solidFill>
                  <a:schemeClr val="bg1"/>
                </a:solidFill>
              </a:rPr>
              <a:t>     Изучение учебных дисциплин, отражающих содержание образовательных областей, по всем профессиям рабочих (служащих) является обязательным</a:t>
            </a:r>
            <a:r>
              <a:rPr lang="ru-RU" sz="2000" dirty="0" smtClean="0">
                <a:solidFill>
                  <a:schemeClr val="bg1"/>
                </a:solidFill>
              </a:rPr>
              <a:t>.</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Производственное обучение является учебной дисциплиной профессионального компонента и включает в себя производственную практику. Как правило, производственная практика составляет 50% от производственного обучения. </a:t>
            </a:r>
            <a:endParaRPr lang="ru-RU" sz="2000" dirty="0" smtClean="0">
              <a:solidFill>
                <a:schemeClr val="bg1"/>
              </a:solidFill>
            </a:endParaRP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Объем учебного времени на компонент «Консультации» определяется разработчиками и берется из компонента учреждения образования (иной организации</a:t>
            </a:r>
            <a:r>
              <a:rPr lang="ru-RU" sz="2000" dirty="0" smtClean="0">
                <a:solidFill>
                  <a:schemeClr val="bg1"/>
                </a:solidFill>
              </a:rPr>
              <a:t>).</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Количество часов, отведенных на компонент «Квалификационный экзамен» учебного плана должно соответствовать количеству часов, указанному в примерном учебном плане. </a:t>
            </a:r>
            <a:endParaRPr lang="ru-RU" sz="2000" dirty="0" smtClean="0">
              <a:solidFill>
                <a:schemeClr val="bg1"/>
              </a:solidFill>
            </a:endParaRP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Основной формой организации образовательного процесса является учебное занятие – лекция, семинарское, практическое и иное занятие</a:t>
            </a:r>
            <a:r>
              <a:rPr lang="ru-RU" sz="2000" dirty="0" smtClean="0">
                <a:solidFill>
                  <a:schemeClr val="bg1"/>
                </a:solidFill>
              </a:rPr>
              <a:t>.</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В учебных планах дается перечень необходимых кабинетов, мастерских и иных учебных объектов. </a:t>
            </a:r>
          </a:p>
          <a:p>
            <a:pPr algn="just">
              <a:buClr>
                <a:schemeClr val="accent1"/>
              </a:buClr>
              <a:buSzPct val="80000"/>
            </a:pPr>
            <a:r>
              <a:rPr lang="ru-RU" sz="2000" dirty="0">
                <a:solidFill>
                  <a:schemeClr val="bg1"/>
                </a:solidFill>
              </a:rPr>
              <a:t>     Разработка учебного плана завершается пояснениями, в которых указываются нормативные документы, на основании которых разработан учебный план, делается ссылка на примерный учебный план, объем обязательной учебной недельной нагрузки.</a:t>
            </a:r>
          </a:p>
          <a:p>
            <a:pPr algn="just">
              <a:buClr>
                <a:schemeClr val="accent1"/>
              </a:buClr>
              <a:buSzPct val="80000"/>
            </a:pPr>
            <a:endParaRPr lang="ru-RU" sz="2000" dirty="0">
              <a:solidFill>
                <a:schemeClr val="bg1"/>
              </a:solidFill>
            </a:endParaRPr>
          </a:p>
          <a:p>
            <a:pPr algn="just">
              <a:buClr>
                <a:schemeClr val="accent1"/>
              </a:buClr>
              <a:buSzPct val="80000"/>
            </a:pPr>
            <a:endParaRPr lang="ru-RU" sz="2000" dirty="0">
              <a:solidFill>
                <a:schemeClr val="bg1"/>
              </a:solidFill>
            </a:endParaRPr>
          </a:p>
          <a:p>
            <a:pPr algn="just">
              <a:buClr>
                <a:schemeClr val="accent1"/>
              </a:buClr>
              <a:buSzPct val="80000"/>
            </a:pPr>
            <a:endParaRPr lang="ru-RU" sz="2000" dirty="0">
              <a:solidFill>
                <a:schemeClr val="bg1"/>
              </a:solidFill>
            </a:endParaRPr>
          </a:p>
        </p:txBody>
      </p:sp>
    </p:spTree>
    <p:extLst>
      <p:ext uri="{BB962C8B-B14F-4D97-AF65-F5344CB8AC3E}">
        <p14:creationId xmlns:p14="http://schemas.microsoft.com/office/powerpoint/2010/main" val="243564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5" name="Прямоугольник 4">
            <a:extLst>
              <a:ext uri="{FF2B5EF4-FFF2-40B4-BE49-F238E27FC236}">
                <a16:creationId xmlns:a16="http://schemas.microsoft.com/office/drawing/2014/main" xmlns="" id="{5BF00DEE-B7E3-4335-981E-CAA3589181D2}"/>
              </a:ext>
            </a:extLst>
          </p:cNvPr>
          <p:cNvSpPr/>
          <p:nvPr/>
        </p:nvSpPr>
        <p:spPr>
          <a:xfrm>
            <a:off x="303073" y="234964"/>
            <a:ext cx="11585854" cy="1956626"/>
          </a:xfrm>
          <a:prstGeom prst="rect">
            <a:avLst/>
          </a:prstGeom>
        </p:spPr>
        <p:txBody>
          <a:bodyPr vert="horz" lIns="91440" tIns="45720" rIns="91440" bIns="45720" rtlCol="0">
            <a:noAutofit/>
          </a:bodyPr>
          <a:lstStyle/>
          <a:p>
            <a:pPr algn="ctr">
              <a:buClr>
                <a:schemeClr val="accent1"/>
              </a:buClr>
              <a:buSzPct val="80000"/>
            </a:pPr>
            <a:r>
              <a:rPr lang="ru-RU" sz="2400" b="1" dirty="0">
                <a:solidFill>
                  <a:schemeClr val="bg1"/>
                </a:solidFill>
                <a:latin typeface="+mj-lt"/>
                <a:cs typeface="Times New Roman" panose="02020603050405020304" pitchFamily="18" charset="0"/>
              </a:rPr>
              <a:t>Учебный план профессиональной переподготовки рабочих (служащих</a:t>
            </a:r>
            <a:r>
              <a:rPr lang="ru-RU" sz="2400" b="1" dirty="0" smtClean="0">
                <a:solidFill>
                  <a:schemeClr val="bg1"/>
                </a:solidFill>
                <a:latin typeface="+mj-lt"/>
                <a:cs typeface="Times New Roman" panose="02020603050405020304" pitchFamily="18" charset="0"/>
              </a:rPr>
              <a:t>)</a:t>
            </a:r>
            <a:endParaRPr lang="ru-RU" sz="2400" b="1" dirty="0">
              <a:solidFill>
                <a:schemeClr val="bg1"/>
              </a:solidFill>
              <a:latin typeface="+mj-lt"/>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8E1D9C68-A9F2-4BDC-BAD4-8632675C1A8F}"/>
              </a:ext>
            </a:extLst>
          </p:cNvPr>
          <p:cNvSpPr/>
          <p:nvPr/>
        </p:nvSpPr>
        <p:spPr>
          <a:xfrm>
            <a:off x="303073" y="959502"/>
            <a:ext cx="11585853" cy="1477328"/>
          </a:xfrm>
          <a:prstGeom prst="rect">
            <a:avLst/>
          </a:prstGeom>
        </p:spPr>
        <p:txBody>
          <a:bodyPr vert="horz" lIns="91440" tIns="45720" rIns="91440" bIns="45720" rtlCol="0">
            <a:noAutofit/>
          </a:bodyPr>
          <a:lstStyle/>
          <a:p>
            <a:pPr algn="just">
              <a:spcBef>
                <a:spcPts val="1000"/>
              </a:spcBef>
              <a:buClr>
                <a:schemeClr val="accent1"/>
              </a:buClr>
              <a:buSzPct val="80000"/>
            </a:pPr>
            <a:r>
              <a:rPr lang="ru-RU" sz="2000" dirty="0">
                <a:solidFill>
                  <a:schemeClr val="bg1"/>
                </a:solidFill>
              </a:rPr>
              <a:t>    Содержательная структура, алгоритм разработки и форма учебного плана профессиональной переподготовки рабочих (служащих) аналогичны содержательной структуре, алгоритму разработки и форме учебного плана профессиональной подготовки рабочих (служащих</a:t>
            </a:r>
            <a:r>
              <a:rPr lang="ru-RU" sz="2000" dirty="0" smtClean="0">
                <a:solidFill>
                  <a:schemeClr val="bg1"/>
                </a:solidFill>
              </a:rPr>
              <a:t>).</a:t>
            </a:r>
            <a:endParaRPr lang="ru-RU" sz="2000" dirty="0">
              <a:solidFill>
                <a:schemeClr val="bg1"/>
              </a:solidFill>
            </a:endParaRPr>
          </a:p>
          <a:p>
            <a:pPr algn="just">
              <a:spcBef>
                <a:spcPts val="1000"/>
              </a:spcBef>
              <a:buClr>
                <a:schemeClr val="accent1"/>
              </a:buClr>
              <a:buSzPct val="80000"/>
            </a:pPr>
            <a:r>
              <a:rPr lang="ru-RU" sz="2000" dirty="0">
                <a:solidFill>
                  <a:schemeClr val="bg1"/>
                </a:solidFill>
              </a:rPr>
              <a:t>Основное отличие заключается в сокращении количества учебных часов, выделяемых на ту или иную учебную дисциплину. </a:t>
            </a:r>
            <a:endParaRPr lang="ru-RU" sz="2000" dirty="0" smtClean="0">
              <a:solidFill>
                <a:schemeClr val="bg1"/>
              </a:solidFill>
            </a:endParaRPr>
          </a:p>
          <a:p>
            <a:pPr algn="just">
              <a:spcBef>
                <a:spcPts val="1000"/>
              </a:spcBef>
              <a:buClr>
                <a:schemeClr val="accent1"/>
              </a:buClr>
              <a:buSzPct val="80000"/>
            </a:pPr>
            <a:r>
              <a:rPr lang="ru-RU" sz="2000" dirty="0" smtClean="0">
                <a:solidFill>
                  <a:schemeClr val="bg1"/>
                </a:solidFill>
              </a:rPr>
              <a:t>При </a:t>
            </a:r>
            <a:r>
              <a:rPr lang="ru-RU" sz="2000" dirty="0">
                <a:solidFill>
                  <a:schemeClr val="bg1"/>
                </a:solidFill>
              </a:rPr>
              <a:t>переподготовке рабочих (служащих) срок получения образования составляет 60–80% от срока освоения содержания образовательной программы профессиональной подготовки рабочих (служащих</a:t>
            </a:r>
            <a:r>
              <a:rPr lang="ru-RU" sz="2000" dirty="0" smtClean="0">
                <a:solidFill>
                  <a:schemeClr val="bg1"/>
                </a:solidFill>
              </a:rPr>
              <a:t>) определенного:</a:t>
            </a:r>
          </a:p>
          <a:p>
            <a:pPr marL="360000" algn="just">
              <a:spcBef>
                <a:spcPts val="1000"/>
              </a:spcBef>
              <a:buClr>
                <a:schemeClr val="accent1"/>
              </a:buClr>
              <a:buSzPct val="80000"/>
            </a:pPr>
            <a:r>
              <a:rPr lang="ru-RU" dirty="0">
                <a:solidFill>
                  <a:schemeClr val="bg1"/>
                </a:solidFill>
              </a:rPr>
              <a:t>по соответствующей профессии рабочего согласно, перечню профессий для подготовки рабочих, установленному постановлением Министерства образования Республики Беларусь и Министерства труда и социальной защиты Республики Беларусь от 30 января 2018 г. № 7/14 «Об установлении перечня профессий для подготовки рабочих»;</a:t>
            </a:r>
          </a:p>
          <a:p>
            <a:pPr marL="360000" algn="just">
              <a:spcBef>
                <a:spcPts val="1000"/>
              </a:spcBef>
              <a:buClr>
                <a:schemeClr val="accent1"/>
              </a:buClr>
              <a:buSzPct val="80000"/>
            </a:pPr>
            <a:r>
              <a:rPr lang="ru-RU" dirty="0">
                <a:solidFill>
                  <a:schemeClr val="bg1"/>
                </a:solidFill>
              </a:rPr>
              <a:t>по соответствующей должности служащего согласно перечню должностей служащих, кроме должностей руководителей и специалистов, для подготовки по образовательной программе профессиональной подготовки рабочих (служащих), определяемому в соответствии с частью четвертой пункта 7 статьи 15 Кодекса Республики Беларусь об </a:t>
            </a:r>
            <a:r>
              <a:rPr lang="ru-RU" dirty="0" smtClean="0">
                <a:solidFill>
                  <a:schemeClr val="bg1"/>
                </a:solidFill>
              </a:rPr>
              <a:t>образовании</a:t>
            </a:r>
            <a:endParaRPr lang="ru-RU" dirty="0">
              <a:solidFill>
                <a:schemeClr val="bg1"/>
              </a:solidFill>
            </a:endParaRPr>
          </a:p>
          <a:p>
            <a:pPr algn="just">
              <a:spcBef>
                <a:spcPts val="1000"/>
              </a:spcBef>
              <a:buClr>
                <a:schemeClr val="accent1"/>
              </a:buClr>
              <a:buSzPct val="80000"/>
            </a:pPr>
            <a:endParaRPr lang="ru-RU" sz="2000" dirty="0" smtClean="0">
              <a:solidFill>
                <a:schemeClr val="bg1"/>
              </a:solidFill>
            </a:endParaRPr>
          </a:p>
          <a:p>
            <a:pPr algn="just">
              <a:spcBef>
                <a:spcPts val="1000"/>
              </a:spcBef>
              <a:buClr>
                <a:schemeClr val="accent1"/>
              </a:buClr>
              <a:buSzPct val="80000"/>
            </a:pPr>
            <a:endParaRPr lang="ru-RU" sz="2000" dirty="0">
              <a:solidFill>
                <a:schemeClr val="bg1"/>
              </a:solidFill>
            </a:endParaRPr>
          </a:p>
          <a:p>
            <a:pPr algn="just">
              <a:spcBef>
                <a:spcPts val="1000"/>
              </a:spcBef>
              <a:buClr>
                <a:schemeClr val="accent1"/>
              </a:buClr>
              <a:buSzPct val="80000"/>
            </a:pPr>
            <a:endParaRPr lang="ru-RU" sz="2000" dirty="0" smtClean="0">
              <a:solidFill>
                <a:schemeClr val="bg1"/>
              </a:solidFill>
            </a:endParaRPr>
          </a:p>
          <a:p>
            <a:pPr algn="just">
              <a:spcBef>
                <a:spcPts val="1000"/>
              </a:spcBef>
              <a:buClr>
                <a:schemeClr val="accent1"/>
              </a:buClr>
              <a:buSzPct val="80000"/>
            </a:pPr>
            <a:r>
              <a:rPr lang="ru-RU" sz="2000" dirty="0" smtClean="0">
                <a:solidFill>
                  <a:schemeClr val="bg1"/>
                </a:solidFill>
              </a:rPr>
              <a:t> </a:t>
            </a:r>
            <a:endParaRPr lang="ru-RU" sz="2000" dirty="0">
              <a:solidFill>
                <a:schemeClr val="bg1"/>
              </a:solidFill>
            </a:endParaRPr>
          </a:p>
          <a:p>
            <a:pPr algn="just">
              <a:spcBef>
                <a:spcPts val="1000"/>
              </a:spcBef>
              <a:buClr>
                <a:schemeClr val="accent1"/>
              </a:buClr>
              <a:buSzPct val="80000"/>
            </a:pPr>
            <a:endParaRPr lang="ru-RU" sz="2000" dirty="0">
              <a:solidFill>
                <a:schemeClr val="bg1"/>
              </a:solidFill>
            </a:endParaRPr>
          </a:p>
        </p:txBody>
      </p:sp>
    </p:spTree>
    <p:extLst>
      <p:ext uri="{BB962C8B-B14F-4D97-AF65-F5344CB8AC3E}">
        <p14:creationId xmlns:p14="http://schemas.microsoft.com/office/powerpoint/2010/main" val="237985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1264499"/>
            <a:ext cx="12192000" cy="5593501"/>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352146" y="1264499"/>
            <a:ext cx="11284683" cy="55935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ru-RU" sz="1600" dirty="0">
                <a:solidFill>
                  <a:schemeClr val="bg1"/>
                </a:solidFill>
              </a:rPr>
              <a:t>Кодекс Республики Беларусь об образовании;</a:t>
            </a:r>
          </a:p>
          <a:p>
            <a:pPr algn="just"/>
            <a:r>
              <a:rPr lang="ru-RU" sz="1600" dirty="0" smtClean="0">
                <a:solidFill>
                  <a:schemeClr val="bg1"/>
                </a:solidFill>
              </a:rPr>
              <a:t>Постановление Министерства образования Республики Беларусь от </a:t>
            </a:r>
            <a:r>
              <a:rPr lang="ru-RU" sz="1600" dirty="0">
                <a:solidFill>
                  <a:schemeClr val="bg1"/>
                </a:solidFill>
              </a:rPr>
              <a:t>23 декабря 2022 г. № 485 «О вопросах реализации образовательных программ дополнительного образования взрослых»;</a:t>
            </a:r>
          </a:p>
          <a:p>
            <a:pPr algn="just"/>
            <a:r>
              <a:rPr lang="ru-RU" sz="1600" dirty="0" smtClean="0">
                <a:solidFill>
                  <a:schemeClr val="bg1"/>
                </a:solidFill>
              </a:rPr>
              <a:t>Постановление Министерства образования Республики Беларусь от </a:t>
            </a:r>
            <a:r>
              <a:rPr lang="ru-RU" sz="1600" dirty="0">
                <a:solidFill>
                  <a:schemeClr val="bg1"/>
                </a:solidFill>
              </a:rPr>
              <a:t>17 октября 2023 г. № 320 «Об утверждении примерных учебных планов профессиональной подготовки, переподготовки рабочих (служащих)»;</a:t>
            </a:r>
          </a:p>
          <a:p>
            <a:pPr algn="just"/>
            <a:r>
              <a:rPr lang="ru-RU" sz="1600" dirty="0" smtClean="0">
                <a:solidFill>
                  <a:schemeClr val="bg1"/>
                </a:solidFill>
              </a:rPr>
              <a:t>Постановление Министерства труда </a:t>
            </a:r>
            <a:r>
              <a:rPr lang="ru-RU" sz="1600" dirty="0">
                <a:solidFill>
                  <a:schemeClr val="bg1"/>
                </a:solidFill>
              </a:rPr>
              <a:t>и</a:t>
            </a:r>
            <a:r>
              <a:rPr lang="ru-RU" sz="1600" dirty="0" smtClean="0">
                <a:solidFill>
                  <a:schemeClr val="bg1"/>
                </a:solidFill>
              </a:rPr>
              <a:t> </a:t>
            </a:r>
            <a:r>
              <a:rPr lang="ru-RU" sz="1600" dirty="0">
                <a:solidFill>
                  <a:schemeClr val="bg1"/>
                </a:solidFill>
              </a:rPr>
              <a:t>с</a:t>
            </a:r>
            <a:r>
              <a:rPr lang="ru-RU" sz="1600" dirty="0" smtClean="0">
                <a:solidFill>
                  <a:schemeClr val="bg1"/>
                </a:solidFill>
              </a:rPr>
              <a:t>оциальной </a:t>
            </a:r>
            <a:r>
              <a:rPr lang="ru-RU" sz="1600" dirty="0">
                <a:solidFill>
                  <a:schemeClr val="bg1"/>
                </a:solidFill>
              </a:rPr>
              <a:t>з</a:t>
            </a:r>
            <a:r>
              <a:rPr lang="ru-RU" sz="1600" dirty="0" smtClean="0">
                <a:solidFill>
                  <a:schemeClr val="bg1"/>
                </a:solidFill>
              </a:rPr>
              <a:t>ащиты  Республики Беларусь от 30 марта 2004 </a:t>
            </a:r>
            <a:r>
              <a:rPr lang="ru-RU" sz="1600" dirty="0">
                <a:solidFill>
                  <a:schemeClr val="bg1"/>
                </a:solidFill>
              </a:rPr>
              <a:t>г. № 34 «Об утверждении Общих положений Единого тарифно-квалификационного справочника работ и профессий </a:t>
            </a:r>
            <a:r>
              <a:rPr lang="ru-RU" sz="1600" dirty="0" smtClean="0">
                <a:solidFill>
                  <a:schemeClr val="bg1"/>
                </a:solidFill>
              </a:rPr>
              <a:t>рабочих»;</a:t>
            </a:r>
            <a:endParaRPr lang="ru-RU" sz="1600" dirty="0">
              <a:solidFill>
                <a:schemeClr val="bg1"/>
              </a:solidFill>
            </a:endParaRPr>
          </a:p>
          <a:p>
            <a:pPr algn="just"/>
            <a:r>
              <a:rPr lang="ru-RU" sz="1600" dirty="0" smtClean="0">
                <a:solidFill>
                  <a:schemeClr val="bg1"/>
                </a:solidFill>
              </a:rPr>
              <a:t>Постановление </a:t>
            </a:r>
            <a:r>
              <a:rPr lang="ru-RU" sz="1600" dirty="0">
                <a:solidFill>
                  <a:schemeClr val="bg1"/>
                </a:solidFill>
              </a:rPr>
              <a:t>Министерства труда и социальной защиты Республики Беларусь от 24 июля 2017 г. № 33 «Об утверждении Общегосударственного классификатора Республики Беларусь» ОКРБ 014-2017 «Занятия</a:t>
            </a:r>
            <a:r>
              <a:rPr lang="ru-RU" sz="1600" dirty="0" smtClean="0">
                <a:solidFill>
                  <a:schemeClr val="bg1"/>
                </a:solidFill>
              </a:rPr>
              <a:t>»;</a:t>
            </a:r>
          </a:p>
          <a:p>
            <a:pPr algn="just"/>
            <a:r>
              <a:rPr lang="ru-RU" sz="1600" dirty="0" smtClean="0">
                <a:solidFill>
                  <a:schemeClr val="bg1"/>
                </a:solidFill>
              </a:rPr>
              <a:t>Постановление </a:t>
            </a:r>
            <a:r>
              <a:rPr lang="ru-RU" sz="1600" dirty="0" smtClean="0">
                <a:solidFill>
                  <a:schemeClr val="bg1"/>
                </a:solidFill>
              </a:rPr>
              <a:t>Министерства труда </a:t>
            </a:r>
            <a:r>
              <a:rPr lang="ru-RU" sz="1600" dirty="0">
                <a:solidFill>
                  <a:schemeClr val="bg1"/>
                </a:solidFill>
              </a:rPr>
              <a:t>и</a:t>
            </a:r>
            <a:r>
              <a:rPr lang="ru-RU" sz="1600" dirty="0" smtClean="0">
                <a:solidFill>
                  <a:schemeClr val="bg1"/>
                </a:solidFill>
              </a:rPr>
              <a:t> </a:t>
            </a:r>
            <a:r>
              <a:rPr lang="ru-RU" sz="1600" dirty="0">
                <a:solidFill>
                  <a:schemeClr val="bg1"/>
                </a:solidFill>
              </a:rPr>
              <a:t>с</a:t>
            </a:r>
            <a:r>
              <a:rPr lang="ru-RU" sz="1600" dirty="0" smtClean="0">
                <a:solidFill>
                  <a:schemeClr val="bg1"/>
                </a:solidFill>
              </a:rPr>
              <a:t>оциальной </a:t>
            </a:r>
            <a:r>
              <a:rPr lang="ru-RU" sz="1600" dirty="0">
                <a:solidFill>
                  <a:schemeClr val="bg1"/>
                </a:solidFill>
              </a:rPr>
              <a:t>з</a:t>
            </a:r>
            <a:r>
              <a:rPr lang="ru-RU" sz="1600" dirty="0" smtClean="0">
                <a:solidFill>
                  <a:schemeClr val="bg1"/>
                </a:solidFill>
              </a:rPr>
              <a:t>ащиты Республики Беларусь от </a:t>
            </a:r>
            <a:r>
              <a:rPr lang="ru-RU" sz="1600" dirty="0">
                <a:solidFill>
                  <a:schemeClr val="bg1"/>
                </a:solidFill>
              </a:rPr>
              <a:t>28 ноября 2008 г. № 175 «О порядке обучения, стажировки, инструктажа и проверки знаний работающих по вопросам охраны труда»;</a:t>
            </a:r>
          </a:p>
          <a:p>
            <a:pPr algn="just"/>
            <a:r>
              <a:rPr lang="ru-RU" sz="1600" dirty="0" smtClean="0">
                <a:solidFill>
                  <a:schemeClr val="bg1"/>
                </a:solidFill>
              </a:rPr>
              <a:t>Постановление Министерства образования Республики Беларусь от </a:t>
            </a:r>
            <a:r>
              <a:rPr lang="ru-RU" sz="1600" dirty="0">
                <a:solidFill>
                  <a:schemeClr val="bg1"/>
                </a:solidFill>
              </a:rPr>
              <a:t>5 октября 2022 г. № 367 «Об аттестации слушателей, стажеров при освоении содержания образовательных программ дополнительного образования взрослых»;</a:t>
            </a:r>
          </a:p>
          <a:p>
            <a:pPr algn="just"/>
            <a:r>
              <a:rPr lang="ru-RU" sz="1600" dirty="0" smtClean="0">
                <a:solidFill>
                  <a:schemeClr val="bg1"/>
                </a:solidFill>
              </a:rPr>
              <a:t>Постановление Министерства образования Республики Беларусь и Министерства труда </a:t>
            </a:r>
            <a:r>
              <a:rPr lang="ru-RU" sz="1600" dirty="0">
                <a:solidFill>
                  <a:schemeClr val="bg1"/>
                </a:solidFill>
              </a:rPr>
              <a:t>и</a:t>
            </a:r>
            <a:r>
              <a:rPr lang="ru-RU" sz="1600" dirty="0" smtClean="0">
                <a:solidFill>
                  <a:schemeClr val="bg1"/>
                </a:solidFill>
              </a:rPr>
              <a:t> </a:t>
            </a:r>
            <a:r>
              <a:rPr lang="ru-RU" sz="1600" dirty="0">
                <a:solidFill>
                  <a:schemeClr val="bg1"/>
                </a:solidFill>
              </a:rPr>
              <a:t>с</a:t>
            </a:r>
            <a:r>
              <a:rPr lang="ru-RU" sz="1600" dirty="0" smtClean="0">
                <a:solidFill>
                  <a:schemeClr val="bg1"/>
                </a:solidFill>
              </a:rPr>
              <a:t>оциальной </a:t>
            </a:r>
            <a:r>
              <a:rPr lang="ru-RU" sz="1600" dirty="0">
                <a:solidFill>
                  <a:schemeClr val="bg1"/>
                </a:solidFill>
              </a:rPr>
              <a:t>з</a:t>
            </a:r>
            <a:r>
              <a:rPr lang="ru-RU" sz="1600" dirty="0" smtClean="0">
                <a:solidFill>
                  <a:schemeClr val="bg1"/>
                </a:solidFill>
              </a:rPr>
              <a:t>ащиты Республики Беларусь </a:t>
            </a:r>
            <a:r>
              <a:rPr lang="ru-RU" sz="1600" dirty="0">
                <a:solidFill>
                  <a:schemeClr val="bg1"/>
                </a:solidFill>
              </a:rPr>
              <a:t>от 30 января 2018 г. № 7/14 «Об установлении перечня профессий для подготовки рабочих».</a:t>
            </a:r>
          </a:p>
          <a:p>
            <a:pPr marL="0" indent="432000" algn="just">
              <a:spcBef>
                <a:spcPts val="0"/>
              </a:spcBef>
              <a:buNone/>
            </a:pP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Объект 2">
            <a:extLst>
              <a:ext uri="{FF2B5EF4-FFF2-40B4-BE49-F238E27FC236}">
                <a16:creationId xmlns:a16="http://schemas.microsoft.com/office/drawing/2014/main" xmlns="" id="{94EE75E6-46B2-45AF-A091-422DA2843D62}"/>
              </a:ext>
            </a:extLst>
          </p:cNvPr>
          <p:cNvSpPr txBox="1">
            <a:spLocks/>
          </p:cNvSpPr>
          <p:nvPr/>
        </p:nvSpPr>
        <p:spPr>
          <a:xfrm>
            <a:off x="254000" y="0"/>
            <a:ext cx="11938000" cy="11628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ru-RU" sz="2400" b="1" u="sng" dirty="0" smtClean="0">
                <a:solidFill>
                  <a:schemeClr val="bg1"/>
                </a:solidFill>
                <a:latin typeface="+mj-lt"/>
                <a:cs typeface="Times New Roman" panose="02020603050405020304" pitchFamily="18" charset="0"/>
              </a:rPr>
              <a:t>Нормативные правовые </a:t>
            </a:r>
            <a:r>
              <a:rPr lang="ru-RU" sz="2400" b="1" u="sng" dirty="0">
                <a:solidFill>
                  <a:schemeClr val="bg1"/>
                </a:solidFill>
                <a:latin typeface="+mj-lt"/>
                <a:cs typeface="Times New Roman" panose="02020603050405020304" pitchFamily="18" charset="0"/>
              </a:rPr>
              <a:t>акты</a:t>
            </a:r>
            <a:r>
              <a:rPr lang="ru-RU" sz="2400" dirty="0">
                <a:solidFill>
                  <a:schemeClr val="bg1"/>
                </a:solidFill>
                <a:latin typeface="+mj-lt"/>
                <a:cs typeface="Times New Roman" panose="02020603050405020304" pitchFamily="18" charset="0"/>
              </a:rPr>
              <a:t>, регулирующие вопросы разработки учебно-программной документации при реализации образовательных программ подготовки, переподготовки, повышения квалификации рабочих (служащих):</a:t>
            </a:r>
          </a:p>
          <a:p>
            <a:pPr marL="0" indent="0">
              <a:spcBef>
                <a:spcPts val="0"/>
              </a:spcBef>
              <a:buNone/>
            </a:pP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18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endParaRPr lang="ru-RU" dirty="0" smtClean="0"/>
          </a:p>
          <a:p>
            <a:pPr indent="457200" algn="just"/>
            <a:endParaRPr lang="ru-RU" dirty="0"/>
          </a:p>
          <a:p>
            <a:pPr indent="457200" algn="just"/>
            <a:endParaRPr lang="ru-RU" dirty="0" smtClean="0"/>
          </a:p>
          <a:p>
            <a:pPr indent="457200" algn="just"/>
            <a:endParaRPr lang="ru-RU" dirty="0"/>
          </a:p>
        </p:txBody>
      </p:sp>
      <p:sp>
        <p:nvSpPr>
          <p:cNvPr id="5" name="Прямоугольник 4">
            <a:extLst>
              <a:ext uri="{FF2B5EF4-FFF2-40B4-BE49-F238E27FC236}">
                <a16:creationId xmlns:a16="http://schemas.microsoft.com/office/drawing/2014/main" xmlns="" id="{5BF00DEE-B7E3-4335-981E-CAA3589181D2}"/>
              </a:ext>
            </a:extLst>
          </p:cNvPr>
          <p:cNvSpPr/>
          <p:nvPr/>
        </p:nvSpPr>
        <p:spPr>
          <a:xfrm>
            <a:off x="303073" y="478084"/>
            <a:ext cx="11585854" cy="1956626"/>
          </a:xfrm>
          <a:prstGeom prst="rect">
            <a:avLst/>
          </a:prstGeom>
        </p:spPr>
        <p:txBody>
          <a:bodyPr vert="horz" lIns="91440" tIns="45720" rIns="91440" bIns="45720" rtlCol="0">
            <a:noAutofit/>
          </a:bodyPr>
          <a:lstStyle/>
          <a:p>
            <a:pPr algn="ctr">
              <a:buClr>
                <a:schemeClr val="accent1"/>
              </a:buClr>
              <a:buSzPct val="80000"/>
            </a:pPr>
            <a:r>
              <a:rPr lang="ru-RU" sz="2800" b="1" dirty="0">
                <a:solidFill>
                  <a:schemeClr val="bg1"/>
                </a:solidFill>
                <a:latin typeface="+mj-lt"/>
                <a:cs typeface="Times New Roman" panose="02020603050405020304" pitchFamily="18" charset="0"/>
              </a:rPr>
              <a:t>Учебный план повышения квалификации рабочих (служащих</a:t>
            </a:r>
            <a:r>
              <a:rPr lang="ru-RU" sz="2800" b="1" dirty="0" smtClean="0">
                <a:solidFill>
                  <a:schemeClr val="bg1"/>
                </a:solidFill>
                <a:latin typeface="+mj-lt"/>
                <a:cs typeface="Times New Roman" panose="02020603050405020304" pitchFamily="18" charset="0"/>
              </a:rPr>
              <a:t>)</a:t>
            </a:r>
            <a:endParaRPr lang="ru-RU" sz="2800" b="1" dirty="0">
              <a:solidFill>
                <a:schemeClr val="bg1"/>
              </a:solidFill>
              <a:latin typeface="+mj-lt"/>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8E1D9C68-A9F2-4BDC-BAD4-8632675C1A8F}"/>
              </a:ext>
            </a:extLst>
          </p:cNvPr>
          <p:cNvSpPr/>
          <p:nvPr/>
        </p:nvSpPr>
        <p:spPr>
          <a:xfrm>
            <a:off x="246917" y="1435001"/>
            <a:ext cx="11585853" cy="1477328"/>
          </a:xfrm>
          <a:prstGeom prst="rect">
            <a:avLst/>
          </a:prstGeom>
        </p:spPr>
        <p:txBody>
          <a:bodyPr vert="horz" lIns="91440" tIns="45720" rIns="91440" bIns="45720" rtlCol="0">
            <a:noAutofit/>
          </a:bodyPr>
          <a:lstStyle/>
          <a:p>
            <a:pPr indent="457200" algn="just">
              <a:spcBef>
                <a:spcPts val="1000"/>
              </a:spcBef>
              <a:buClr>
                <a:schemeClr val="accent1"/>
              </a:buClr>
              <a:buSzPct val="80000"/>
            </a:pPr>
            <a:r>
              <a:rPr lang="ru-RU" dirty="0">
                <a:solidFill>
                  <a:schemeClr val="bg1"/>
                </a:solidFill>
              </a:rPr>
              <a:t>У</a:t>
            </a:r>
            <a:r>
              <a:rPr lang="ru-RU" dirty="0" smtClean="0">
                <a:solidFill>
                  <a:schemeClr val="bg1"/>
                </a:solidFill>
              </a:rPr>
              <a:t>чебный </a:t>
            </a:r>
            <a:r>
              <a:rPr lang="ru-RU" dirty="0">
                <a:solidFill>
                  <a:schemeClr val="bg1"/>
                </a:solidFill>
              </a:rPr>
              <a:t>план </a:t>
            </a:r>
            <a:r>
              <a:rPr lang="ru-RU" dirty="0" smtClean="0">
                <a:solidFill>
                  <a:schemeClr val="bg1"/>
                </a:solidFill>
              </a:rPr>
              <a:t>повышения квалификации рабочих (служащих) разрабатывается </a:t>
            </a:r>
            <a:r>
              <a:rPr lang="ru-RU" dirty="0">
                <a:solidFill>
                  <a:schemeClr val="bg1"/>
                </a:solidFill>
              </a:rPr>
              <a:t>на основе тарифно-квалификационных характеристик соответствующих профессий рабочих, квалификационных характеристик должностей служащих, кроме руководителей и специалистов, профессиональных стандартов, нормативных правовых актов, утвержденных отраслевыми министерствами и устанавливает перечень, объем и последовательность изучения учебных дисциплин, модулей, виды учебных занятий, формы и сроки аттестации слушателей, распределение учебных часов по неделям, количество учебных часов на проведение консультаций и квалификационного экзамена. </a:t>
            </a:r>
          </a:p>
          <a:p>
            <a:pPr indent="457200" algn="just">
              <a:spcBef>
                <a:spcPts val="1000"/>
              </a:spcBef>
              <a:buClr>
                <a:schemeClr val="accent1"/>
              </a:buClr>
              <a:buSzPct val="80000"/>
            </a:pPr>
            <a:r>
              <a:rPr lang="ru-RU" dirty="0">
                <a:solidFill>
                  <a:schemeClr val="bg1"/>
                </a:solidFill>
              </a:rPr>
              <a:t>Учебный план повышения квалификации разрабатывается на каждый разряд (категорию) по присваиваемой профессии рабочего (служащего).</a:t>
            </a:r>
          </a:p>
          <a:p>
            <a:pPr indent="457200" algn="just">
              <a:spcBef>
                <a:spcPts val="1000"/>
              </a:spcBef>
              <a:buClr>
                <a:schemeClr val="accent1"/>
              </a:buClr>
              <a:buSzPct val="80000"/>
            </a:pPr>
            <a:r>
              <a:rPr lang="ru-RU" dirty="0">
                <a:solidFill>
                  <a:schemeClr val="bg1"/>
                </a:solidFill>
              </a:rPr>
              <a:t>Срок обучения при повышении квалификации составляет от одной недели до трех месяцев устанавливает учреждение образования, иная организация самостоятельно, в зависимости от специфики профессии рабочего (служащего) и производства. </a:t>
            </a:r>
          </a:p>
          <a:p>
            <a:pPr indent="457200" algn="just">
              <a:spcBef>
                <a:spcPts val="1000"/>
              </a:spcBef>
              <a:buClr>
                <a:schemeClr val="accent1"/>
              </a:buClr>
              <a:buSzPct val="80000"/>
            </a:pPr>
            <a:r>
              <a:rPr lang="ru-RU" dirty="0">
                <a:solidFill>
                  <a:schemeClr val="bg1"/>
                </a:solidFill>
              </a:rPr>
              <a:t>Методика разработки учебного плана повышения квалификации может быть аналогична методике разработки учебного плана профессиональной подготовки. </a:t>
            </a:r>
          </a:p>
        </p:txBody>
      </p:sp>
    </p:spTree>
    <p:extLst>
      <p:ext uri="{BB962C8B-B14F-4D97-AF65-F5344CB8AC3E}">
        <p14:creationId xmlns:p14="http://schemas.microsoft.com/office/powerpoint/2010/main" val="316011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3" name="Таблица 32">
            <a:extLst>
              <a:ext uri="{FF2B5EF4-FFF2-40B4-BE49-F238E27FC236}">
                <a16:creationId xmlns:a16="http://schemas.microsoft.com/office/drawing/2014/main" xmlns="" id="{BE284A1B-C20E-4085-ACE4-E80CC073B53C}"/>
              </a:ext>
            </a:extLst>
          </p:cNvPr>
          <p:cNvGraphicFramePr>
            <a:graphicFrameLocks noGrp="1"/>
          </p:cNvGraphicFramePr>
          <p:nvPr>
            <p:extLst>
              <p:ext uri="{D42A27DB-BD31-4B8C-83A1-F6EECF244321}">
                <p14:modId xmlns:p14="http://schemas.microsoft.com/office/powerpoint/2010/main" val="4139957282"/>
              </p:ext>
            </p:extLst>
          </p:nvPr>
        </p:nvGraphicFramePr>
        <p:xfrm>
          <a:off x="303073" y="580153"/>
          <a:ext cx="11585854" cy="6080816"/>
        </p:xfrm>
        <a:graphic>
          <a:graphicData uri="http://schemas.openxmlformats.org/drawingml/2006/table">
            <a:tbl>
              <a:tblPr>
                <a:tableStyleId>{5C22544A-7EE6-4342-B048-85BDC9FD1C3A}</a:tableStyleId>
              </a:tblPr>
              <a:tblGrid>
                <a:gridCol w="4472127">
                  <a:extLst>
                    <a:ext uri="{9D8B030D-6E8A-4147-A177-3AD203B41FA5}">
                      <a16:colId xmlns:a16="http://schemas.microsoft.com/office/drawing/2014/main" xmlns="" val="4197796187"/>
                    </a:ext>
                  </a:extLst>
                </a:gridCol>
                <a:gridCol w="1045029">
                  <a:extLst>
                    <a:ext uri="{9D8B030D-6E8A-4147-A177-3AD203B41FA5}">
                      <a16:colId xmlns:a16="http://schemas.microsoft.com/office/drawing/2014/main" xmlns="" val="518990882"/>
                    </a:ext>
                  </a:extLst>
                </a:gridCol>
                <a:gridCol w="1611085">
                  <a:extLst>
                    <a:ext uri="{9D8B030D-6E8A-4147-A177-3AD203B41FA5}">
                      <a16:colId xmlns:a16="http://schemas.microsoft.com/office/drawing/2014/main" xmlns="" val="3802510662"/>
                    </a:ext>
                  </a:extLst>
                </a:gridCol>
                <a:gridCol w="1727200">
                  <a:extLst>
                    <a:ext uri="{9D8B030D-6E8A-4147-A177-3AD203B41FA5}">
                      <a16:colId xmlns:a16="http://schemas.microsoft.com/office/drawing/2014/main" xmlns="" val="3405783009"/>
                    </a:ext>
                  </a:extLst>
                </a:gridCol>
                <a:gridCol w="945907">
                  <a:extLst>
                    <a:ext uri="{9D8B030D-6E8A-4147-A177-3AD203B41FA5}">
                      <a16:colId xmlns:a16="http://schemas.microsoft.com/office/drawing/2014/main" xmlns="" val="777575803"/>
                    </a:ext>
                  </a:extLst>
                </a:gridCol>
                <a:gridCol w="382741">
                  <a:extLst>
                    <a:ext uri="{9D8B030D-6E8A-4147-A177-3AD203B41FA5}">
                      <a16:colId xmlns:a16="http://schemas.microsoft.com/office/drawing/2014/main" xmlns="" val="2804932512"/>
                    </a:ext>
                  </a:extLst>
                </a:gridCol>
                <a:gridCol w="380432">
                  <a:extLst>
                    <a:ext uri="{9D8B030D-6E8A-4147-A177-3AD203B41FA5}">
                      <a16:colId xmlns:a16="http://schemas.microsoft.com/office/drawing/2014/main" xmlns="" val="1233228687"/>
                    </a:ext>
                  </a:extLst>
                </a:gridCol>
                <a:gridCol w="380432">
                  <a:extLst>
                    <a:ext uri="{9D8B030D-6E8A-4147-A177-3AD203B41FA5}">
                      <a16:colId xmlns:a16="http://schemas.microsoft.com/office/drawing/2014/main" xmlns="" val="1929644772"/>
                    </a:ext>
                  </a:extLst>
                </a:gridCol>
                <a:gridCol w="345968">
                  <a:extLst>
                    <a:ext uri="{9D8B030D-6E8A-4147-A177-3AD203B41FA5}">
                      <a16:colId xmlns:a16="http://schemas.microsoft.com/office/drawing/2014/main" xmlns="" val="2116783673"/>
                    </a:ext>
                  </a:extLst>
                </a:gridCol>
                <a:gridCol w="294933">
                  <a:extLst>
                    <a:ext uri="{9D8B030D-6E8A-4147-A177-3AD203B41FA5}">
                      <a16:colId xmlns:a16="http://schemas.microsoft.com/office/drawing/2014/main" xmlns="" val="2597748017"/>
                    </a:ext>
                  </a:extLst>
                </a:gridCol>
              </a:tblGrid>
              <a:tr h="172363">
                <a:tc rowSpan="3">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Компоненты</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циклы</a:t>
                      </a:r>
                      <a:r>
                        <a:rPr lang="en-US" sz="1400" b="1" kern="1200" dirty="0">
                          <a:solidFill>
                            <a:schemeClr val="accent1">
                              <a:lumMod val="50000"/>
                            </a:schemeClr>
                          </a:solidFill>
                          <a:effectLst/>
                          <a:latin typeface="+mn-lt"/>
                          <a:ea typeface="+mn-ea"/>
                          <a:cs typeface="+mn-cs"/>
                        </a:rPr>
                        <a:t>, </a:t>
                      </a:r>
                      <a:r>
                        <a:rPr lang="ru-RU" sz="1400" b="1" kern="1200" dirty="0">
                          <a:solidFill>
                            <a:schemeClr val="accent1">
                              <a:lumMod val="50000"/>
                            </a:schemeClr>
                          </a:solidFill>
                          <a:effectLst/>
                          <a:latin typeface="+mn-lt"/>
                          <a:ea typeface="+mn-ea"/>
                          <a:cs typeface="+mn-cs"/>
                        </a:rPr>
                        <a:t>модули, </a:t>
                      </a:r>
                      <a:r>
                        <a:rPr lang="en-US" sz="1400" b="1" kern="1200" dirty="0" err="1">
                          <a:solidFill>
                            <a:schemeClr val="accent1">
                              <a:lumMod val="50000"/>
                            </a:schemeClr>
                          </a:solidFill>
                          <a:effectLst/>
                          <a:latin typeface="+mn-lt"/>
                          <a:ea typeface="+mn-ea"/>
                          <a:cs typeface="+mn-cs"/>
                        </a:rPr>
                        <a:t>учебные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дисциплины</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9">
                  <a:txBody>
                    <a:bodyPr/>
                    <a:lstStyle/>
                    <a:p>
                      <a:pPr marL="0" algn="ctr" defTabSz="457200" rtl="0" eaLnBrk="1" latinLnBrk="0" hangingPunct="1">
                        <a:lnSpc>
                          <a:spcPct val="107000"/>
                        </a:lnSpc>
                        <a:spcBef>
                          <a:spcPts val="225"/>
                        </a:spcBef>
                        <a:spcAft>
                          <a:spcPts val="800"/>
                        </a:spcAft>
                      </a:pPr>
                      <a:r>
                        <a:rPr lang="en-US" sz="1600" b="1" kern="1200" dirty="0" err="1">
                          <a:solidFill>
                            <a:schemeClr val="accent1">
                              <a:lumMod val="50000"/>
                            </a:schemeClr>
                          </a:solidFill>
                          <a:effectLst/>
                          <a:latin typeface="+mn-lt"/>
                          <a:ea typeface="+mn-ea"/>
                          <a:cs typeface="+mn-cs"/>
                        </a:rPr>
                        <a:t>Количество</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учебных</a:t>
                      </a:r>
                      <a:r>
                        <a:rPr lang="en-US" sz="1600" b="1" kern="1200" dirty="0">
                          <a:solidFill>
                            <a:schemeClr val="accent1">
                              <a:lumMod val="50000"/>
                            </a:schemeClr>
                          </a:solidFill>
                          <a:effectLst/>
                          <a:latin typeface="+mn-lt"/>
                          <a:ea typeface="+mn-ea"/>
                          <a:cs typeface="+mn-cs"/>
                        </a:rPr>
                        <a:t> </a:t>
                      </a:r>
                      <a:r>
                        <a:rPr lang="en-US" sz="1600" b="1" kern="1200" dirty="0" err="1">
                          <a:solidFill>
                            <a:schemeClr val="accent1">
                              <a:lumMod val="50000"/>
                            </a:schemeClr>
                          </a:solidFill>
                          <a:effectLst/>
                          <a:latin typeface="+mn-lt"/>
                          <a:ea typeface="+mn-ea"/>
                          <a:cs typeface="+mn-cs"/>
                        </a:rPr>
                        <a:t>часов</a:t>
                      </a:r>
                      <a:endParaRPr lang="ru-RU" sz="16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529470817"/>
                  </a:ext>
                </a:extLst>
              </a:tr>
              <a:tr h="266491">
                <a:tc vMerge="1">
                  <a:txBody>
                    <a:bodyPr/>
                    <a:lstStyle/>
                    <a:p>
                      <a:endParaRPr lang="ru-RU"/>
                    </a:p>
                  </a:txBody>
                  <a:tcPr/>
                </a:tc>
                <a:tc rowSpan="2">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всего</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Распределение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по</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видам</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занятий</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5">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Распределение по неделям</a:t>
                      </a:r>
                      <a:endParaRPr lang="ru-RU" sz="1400" b="1" kern="120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254669443"/>
                  </a:ext>
                </a:extLst>
              </a:tr>
              <a:tr h="245926">
                <a:tc vMerge="1">
                  <a:txBody>
                    <a:bodyPr/>
                    <a:lstStyle/>
                    <a:p>
                      <a:endParaRPr lang="ru-RU"/>
                    </a:p>
                  </a:txBody>
                  <a:tcPr/>
                </a:tc>
                <a:tc vMerge="1">
                  <a:txBody>
                    <a:bodyPr/>
                    <a:lstStyle/>
                    <a:p>
                      <a:endParaRPr lang="ru-RU"/>
                    </a:p>
                  </a:txBody>
                  <a:tcPr/>
                </a:tc>
                <a:tc>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лекции</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практические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занятия</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иные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занятия</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2</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3</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4</a:t>
                      </a:r>
                      <a:endParaRPr lang="ru-RU" sz="1400" b="1" kern="1200" dirty="0">
                        <a:solidFill>
                          <a:schemeClr val="accent1">
                            <a:lumMod val="50000"/>
                          </a:schemeClr>
                        </a:solidFill>
                        <a:effectLst/>
                        <a:latin typeface="+mn-lt"/>
                        <a:ea typeface="+mn-ea"/>
                        <a:cs typeface="+mn-cs"/>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0401631"/>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 </a:t>
                      </a:r>
                      <a:r>
                        <a:rPr lang="en-US" sz="1400" b="1" kern="1200" dirty="0" err="1">
                          <a:solidFill>
                            <a:schemeClr val="accent1">
                              <a:lumMod val="50000"/>
                            </a:schemeClr>
                          </a:solidFill>
                          <a:effectLst/>
                          <a:latin typeface="+mn-lt"/>
                          <a:ea typeface="+mn-ea"/>
                          <a:cs typeface="+mn-cs"/>
                        </a:rPr>
                        <a:t>Профессиональный</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компонент</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7255256"/>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 </a:t>
                      </a:r>
                      <a:r>
                        <a:rPr lang="en-US" sz="1400" b="1" kern="1200" dirty="0" err="1">
                          <a:solidFill>
                            <a:schemeClr val="accent1">
                              <a:lumMod val="50000"/>
                            </a:schemeClr>
                          </a:solidFill>
                          <a:effectLst/>
                          <a:latin typeface="+mn-lt"/>
                          <a:ea typeface="+mn-ea"/>
                          <a:cs typeface="+mn-cs"/>
                        </a:rPr>
                        <a:t>Общепрофессиональный</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цикл</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3247365"/>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1.1.1. </a:t>
                      </a:r>
                      <a:r>
                        <a:rPr lang="en-US" sz="1400" b="1" kern="1200" dirty="0" err="1">
                          <a:solidFill>
                            <a:schemeClr val="accent1">
                              <a:lumMod val="50000"/>
                            </a:schemeClr>
                          </a:solidFill>
                          <a:effectLst/>
                          <a:latin typeface="+mn-lt"/>
                          <a:ea typeface="+mn-ea"/>
                          <a:cs typeface="+mn-cs"/>
                        </a:rPr>
                        <a:t>Модуль</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название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модуля</a:t>
                      </a:r>
                      <a:r>
                        <a:rPr lang="en-US" sz="1400" b="1" kern="1200" dirty="0">
                          <a:solidFill>
                            <a:schemeClr val="accent1">
                              <a:lumMod val="50000"/>
                            </a:schemeClr>
                          </a:solidFill>
                          <a:effectLst/>
                          <a:latin typeface="+mn-lt"/>
                          <a:ea typeface="+mn-ea"/>
                          <a:cs typeface="+mn-cs"/>
                        </a:rPr>
                        <a:t>)</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232777"/>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1.1.1.1. </a:t>
                      </a:r>
                      <a:r>
                        <a:rPr lang="en-US" sz="1400" b="1" kern="1200" dirty="0" err="1">
                          <a:solidFill>
                            <a:schemeClr val="accent1">
                              <a:lumMod val="50000"/>
                            </a:schemeClr>
                          </a:solidFill>
                          <a:effectLst/>
                          <a:latin typeface="+mn-lt"/>
                          <a:ea typeface="+mn-ea"/>
                          <a:cs typeface="+mn-cs"/>
                        </a:rPr>
                        <a:t>Основы</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права</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3641391"/>
                  </a:ext>
                </a:extLst>
              </a:tr>
              <a:tr h="266491">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1.1.1.2. </a:t>
                      </a:r>
                      <a:r>
                        <a:rPr lang="en-US" sz="1400" b="1" kern="1200" dirty="0" err="1">
                          <a:solidFill>
                            <a:schemeClr val="accent1">
                              <a:lumMod val="50000"/>
                            </a:schemeClr>
                          </a:solidFill>
                          <a:effectLst/>
                          <a:latin typeface="+mn-lt"/>
                          <a:ea typeface="+mn-ea"/>
                          <a:cs typeface="+mn-cs"/>
                        </a:rPr>
                        <a:t>Деловые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коммуникации</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4624771"/>
                  </a:ext>
                </a:extLst>
              </a:tr>
              <a:tr h="172363">
                <a:tc>
                  <a:txBody>
                    <a:bodyPr/>
                    <a:lstStyle/>
                    <a:p>
                      <a:pPr marL="0" algn="l" defTabSz="457200" rtl="0" eaLnBrk="1" latinLnBrk="0" hangingPunct="1">
                        <a:lnSpc>
                          <a:spcPts val="1400"/>
                        </a:lnSpc>
                        <a:spcBef>
                          <a:spcPts val="0"/>
                        </a:spcBef>
                        <a:spcAft>
                          <a:spcPts val="0"/>
                        </a:spcAft>
                      </a:pPr>
                      <a:r>
                        <a:rPr lang="en-US" sz="1400" b="1" kern="1200" dirty="0">
                          <a:solidFill>
                            <a:schemeClr val="accent1">
                              <a:lumMod val="50000"/>
                            </a:schemeClr>
                          </a:solidFill>
                          <a:effectLst/>
                          <a:latin typeface="+mn-lt"/>
                          <a:ea typeface="+mn-ea"/>
                          <a:cs typeface="+mn-cs"/>
                        </a:rPr>
                        <a:t>1.1.1.3. </a:t>
                      </a:r>
                      <a:r>
                        <a:rPr lang="en-US" sz="1400" b="1" kern="1200" dirty="0" err="1">
                          <a:solidFill>
                            <a:schemeClr val="accent1">
                              <a:lumMod val="50000"/>
                            </a:schemeClr>
                          </a:solidFill>
                          <a:effectLst/>
                          <a:latin typeface="+mn-lt"/>
                          <a:ea typeface="+mn-ea"/>
                          <a:cs typeface="+mn-cs"/>
                        </a:rPr>
                        <a:t>Основы</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экономики</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предпринимательской</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деятельности</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5565874"/>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1.1.1.4. </a:t>
                      </a:r>
                      <a:r>
                        <a:rPr lang="en-US" sz="1400" b="1" kern="1200" dirty="0" err="1">
                          <a:solidFill>
                            <a:schemeClr val="accent1">
                              <a:lumMod val="50000"/>
                            </a:schemeClr>
                          </a:solidFill>
                          <a:effectLst/>
                          <a:latin typeface="+mn-lt"/>
                          <a:ea typeface="+mn-ea"/>
                          <a:cs typeface="+mn-cs"/>
                        </a:rPr>
                        <a:t>Информационные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технологии</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1187390"/>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1.1.2. </a:t>
                      </a:r>
                      <a:r>
                        <a:rPr lang="en-US" sz="1400" b="1" kern="1200" dirty="0" err="1">
                          <a:solidFill>
                            <a:schemeClr val="accent1">
                              <a:lumMod val="50000"/>
                            </a:schemeClr>
                          </a:solidFill>
                          <a:effectLst/>
                          <a:latin typeface="+mn-lt"/>
                          <a:ea typeface="+mn-ea"/>
                          <a:cs typeface="+mn-cs"/>
                        </a:rPr>
                        <a:t>Модуль</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название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модуля</a:t>
                      </a:r>
                      <a:r>
                        <a:rPr lang="en-US" sz="1400" b="1" kern="1200" dirty="0">
                          <a:solidFill>
                            <a:schemeClr val="accent1">
                              <a:lumMod val="50000"/>
                            </a:schemeClr>
                          </a:solidFill>
                          <a:effectLst/>
                          <a:latin typeface="+mn-lt"/>
                          <a:ea typeface="+mn-ea"/>
                          <a:cs typeface="+mn-cs"/>
                        </a:rPr>
                        <a:t>)</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9429925"/>
                  </a:ext>
                </a:extLst>
              </a:tr>
              <a:tr h="172363">
                <a:tc>
                  <a:txBody>
                    <a:bodyPr/>
                    <a:lstStyle/>
                    <a:p>
                      <a:pPr marL="0" algn="l"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1.1.2.1. Охрана труда</a:t>
                      </a:r>
                      <a:endParaRPr lang="ru-RU" sz="1400" b="1" kern="120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659906"/>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1.1.2.2. </a:t>
                      </a:r>
                      <a:r>
                        <a:rPr lang="en-US" sz="1400" b="1" kern="1200" dirty="0" err="1">
                          <a:solidFill>
                            <a:schemeClr val="accent1">
                              <a:lumMod val="50000"/>
                            </a:schemeClr>
                          </a:solidFill>
                          <a:effectLst/>
                          <a:latin typeface="+mn-lt"/>
                          <a:ea typeface="+mn-ea"/>
                          <a:cs typeface="+mn-cs"/>
                        </a:rPr>
                        <a:t>Охрана</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окружающей</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среды</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1626798"/>
                  </a:ext>
                </a:extLst>
              </a:tr>
              <a:tr h="172363">
                <a:tc>
                  <a:txBody>
                    <a:bodyPr/>
                    <a:lstStyle/>
                    <a:p>
                      <a:pPr marL="0" algn="l"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1.2. Специальный цикл</a:t>
                      </a:r>
                      <a:endParaRPr lang="ru-RU" sz="1400" b="1" kern="120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83064416"/>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1.2.1. </a:t>
                      </a:r>
                      <a:r>
                        <a:rPr lang="en-US" sz="1400" b="1" kern="1200" dirty="0" err="1">
                          <a:solidFill>
                            <a:schemeClr val="accent1">
                              <a:lumMod val="50000"/>
                            </a:schemeClr>
                          </a:solidFill>
                          <a:effectLst/>
                          <a:latin typeface="+mn-lt"/>
                          <a:ea typeface="+mn-ea"/>
                          <a:cs typeface="+mn-cs"/>
                        </a:rPr>
                        <a:t>Модуль</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название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модуля</a:t>
                      </a:r>
                      <a:r>
                        <a:rPr lang="en-US" sz="1400" b="1" kern="1200" dirty="0">
                          <a:solidFill>
                            <a:schemeClr val="accent1">
                              <a:lumMod val="50000"/>
                            </a:schemeClr>
                          </a:solidFill>
                          <a:effectLst/>
                          <a:latin typeface="+mn-lt"/>
                          <a:ea typeface="+mn-ea"/>
                          <a:cs typeface="+mn-cs"/>
                        </a:rPr>
                        <a:t>)</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2597751"/>
                  </a:ext>
                </a:extLst>
              </a:tr>
              <a:tr h="172363">
                <a:tc>
                  <a:txBody>
                    <a:bodyPr/>
                    <a:lstStyle/>
                    <a:p>
                      <a:pPr marL="0" algn="l"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1.2.1.1. Технология</a:t>
                      </a:r>
                      <a:endParaRPr lang="ru-RU" sz="1400" b="1" kern="120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5965874"/>
                  </a:ext>
                </a:extLst>
              </a:tr>
              <a:tr h="172363">
                <a:tc>
                  <a:txBody>
                    <a:bodyPr/>
                    <a:lstStyle/>
                    <a:p>
                      <a:pPr marL="0" algn="l"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1.2.1.2. Техника</a:t>
                      </a:r>
                      <a:endParaRPr lang="ru-RU" sz="1400" b="1" kern="120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1854434"/>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1.2.1.3. </a:t>
                      </a:r>
                      <a:r>
                        <a:rPr lang="en-US" sz="1400" b="1" kern="1200" dirty="0" err="1">
                          <a:solidFill>
                            <a:schemeClr val="accent1">
                              <a:lumMod val="50000"/>
                            </a:schemeClr>
                          </a:solidFill>
                          <a:effectLst/>
                          <a:latin typeface="+mn-lt"/>
                          <a:ea typeface="+mn-ea"/>
                          <a:cs typeface="+mn-cs"/>
                        </a:rPr>
                        <a:t>Материаловедение</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5432896"/>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1.2.1.4. </a:t>
                      </a:r>
                      <a:r>
                        <a:rPr lang="en-US" sz="1400" b="1" kern="1200" dirty="0" err="1">
                          <a:solidFill>
                            <a:schemeClr val="accent1">
                              <a:lumMod val="50000"/>
                            </a:schemeClr>
                          </a:solidFill>
                          <a:effectLst/>
                          <a:latin typeface="+mn-lt"/>
                          <a:ea typeface="+mn-ea"/>
                          <a:cs typeface="+mn-cs"/>
                        </a:rPr>
                        <a:t>Графика</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6675040"/>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1.2.2. </a:t>
                      </a:r>
                      <a:r>
                        <a:rPr lang="en-US" sz="1400" b="1" kern="1200" dirty="0" err="1">
                          <a:solidFill>
                            <a:schemeClr val="accent1">
                              <a:lumMod val="50000"/>
                            </a:schemeClr>
                          </a:solidFill>
                          <a:effectLst/>
                          <a:latin typeface="+mn-lt"/>
                          <a:ea typeface="+mn-ea"/>
                          <a:cs typeface="+mn-cs"/>
                        </a:rPr>
                        <a:t>Модуль</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название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модуля</a:t>
                      </a:r>
                      <a:r>
                        <a:rPr lang="en-US" sz="1400" b="1" kern="1200" dirty="0">
                          <a:solidFill>
                            <a:schemeClr val="accent1">
                              <a:lumMod val="50000"/>
                            </a:schemeClr>
                          </a:solidFill>
                          <a:effectLst/>
                          <a:latin typeface="+mn-lt"/>
                          <a:ea typeface="+mn-ea"/>
                          <a:cs typeface="+mn-cs"/>
                        </a:rPr>
                        <a:t>)</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 </a:t>
                      </a:r>
                      <a:endParaRPr lang="ru-RU" sz="1400" b="1" kern="120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4150879"/>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1.2.2.1. </a:t>
                      </a:r>
                      <a:r>
                        <a:rPr lang="en-US" sz="1400" b="1" kern="1200" dirty="0" err="1">
                          <a:solidFill>
                            <a:schemeClr val="accent1">
                              <a:lumMod val="50000"/>
                            </a:schemeClr>
                          </a:solidFill>
                          <a:effectLst/>
                          <a:latin typeface="+mn-lt"/>
                          <a:ea typeface="+mn-ea"/>
                          <a:cs typeface="+mn-cs"/>
                        </a:rPr>
                        <a:t>Производственное</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обучение</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 </a:t>
                      </a: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7232270"/>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1.2.2.2. </a:t>
                      </a:r>
                      <a:r>
                        <a:rPr lang="en-US" sz="1400" b="1" kern="1200" dirty="0" err="1">
                          <a:solidFill>
                            <a:schemeClr val="accent1">
                              <a:lumMod val="50000"/>
                            </a:schemeClr>
                          </a:solidFill>
                          <a:effectLst/>
                          <a:latin typeface="+mn-lt"/>
                          <a:ea typeface="+mn-ea"/>
                          <a:cs typeface="+mn-cs"/>
                        </a:rPr>
                        <a:t>Производственная</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практика</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0631290"/>
                  </a:ext>
                </a:extLst>
              </a:tr>
              <a:tr h="172363">
                <a:tc>
                  <a:txBody>
                    <a:bodyPr/>
                    <a:lstStyle/>
                    <a:p>
                      <a:pPr marL="0" algn="l" defTabSz="457200" rtl="0" eaLnBrk="1" latinLnBrk="0" hangingPunct="1">
                        <a:lnSpc>
                          <a:spcPct val="107000"/>
                        </a:lnSpc>
                        <a:spcBef>
                          <a:spcPts val="225"/>
                        </a:spcBef>
                        <a:spcAft>
                          <a:spcPts val="800"/>
                        </a:spcAft>
                      </a:pPr>
                      <a:r>
                        <a:rPr lang="en-US" sz="1400" b="1" kern="1200">
                          <a:solidFill>
                            <a:schemeClr val="accent1">
                              <a:lumMod val="50000"/>
                            </a:schemeClr>
                          </a:solidFill>
                          <a:effectLst/>
                          <a:latin typeface="+mn-lt"/>
                          <a:ea typeface="+mn-ea"/>
                          <a:cs typeface="+mn-cs"/>
                        </a:rPr>
                        <a:t>2. Консультации</a:t>
                      </a:r>
                      <a:endParaRPr lang="ru-RU" sz="1400" b="1" kern="120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167915"/>
                  </a:ext>
                </a:extLst>
              </a:tr>
              <a:tr h="172363">
                <a:tc>
                  <a:txBody>
                    <a:bodyPr/>
                    <a:lstStyle/>
                    <a:p>
                      <a:pPr marL="0" algn="l" defTabSz="457200" rtl="0" eaLnBrk="1" latinLnBrk="0" hangingPunct="1">
                        <a:lnSpc>
                          <a:spcPct val="107000"/>
                        </a:lnSpc>
                        <a:spcBef>
                          <a:spcPts val="225"/>
                        </a:spcBef>
                        <a:spcAft>
                          <a:spcPts val="800"/>
                        </a:spcAft>
                      </a:pPr>
                      <a:r>
                        <a:rPr lang="en-US" sz="1400" b="1" kern="1200" dirty="0">
                          <a:solidFill>
                            <a:schemeClr val="accent1">
                              <a:lumMod val="50000"/>
                            </a:schemeClr>
                          </a:solidFill>
                          <a:effectLst/>
                          <a:latin typeface="+mn-lt"/>
                          <a:ea typeface="+mn-ea"/>
                          <a:cs typeface="+mn-cs"/>
                        </a:rPr>
                        <a:t>3. </a:t>
                      </a:r>
                      <a:r>
                        <a:rPr lang="en-US" sz="1400" b="1" kern="1200" dirty="0" err="1">
                          <a:solidFill>
                            <a:schemeClr val="accent1">
                              <a:lumMod val="50000"/>
                            </a:schemeClr>
                          </a:solidFill>
                          <a:effectLst/>
                          <a:latin typeface="+mn-lt"/>
                          <a:ea typeface="+mn-ea"/>
                          <a:cs typeface="+mn-cs"/>
                        </a:rPr>
                        <a:t>Квалификационный</a:t>
                      </a:r>
                      <a:r>
                        <a:rPr lang="en-US" sz="1400" b="1" kern="1200" dirty="0">
                          <a:solidFill>
                            <a:schemeClr val="accent1">
                              <a:lumMod val="50000"/>
                            </a:schemeClr>
                          </a:solidFill>
                          <a:effectLst/>
                          <a:latin typeface="+mn-lt"/>
                          <a:ea typeface="+mn-ea"/>
                          <a:cs typeface="+mn-cs"/>
                        </a:rPr>
                        <a:t> </a:t>
                      </a:r>
                      <a:r>
                        <a:rPr lang="en-US" sz="1400" b="1" kern="1200" dirty="0" err="1">
                          <a:solidFill>
                            <a:schemeClr val="accent1">
                              <a:lumMod val="50000"/>
                            </a:schemeClr>
                          </a:solidFill>
                          <a:effectLst/>
                          <a:latin typeface="+mn-lt"/>
                          <a:ea typeface="+mn-ea"/>
                          <a:cs typeface="+mn-cs"/>
                        </a:rPr>
                        <a:t>экзамен</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7617058"/>
                  </a:ext>
                </a:extLst>
              </a:tr>
              <a:tr h="0">
                <a:tc>
                  <a:txBody>
                    <a:bodyPr/>
                    <a:lstStyle/>
                    <a:p>
                      <a:pPr marL="0" algn="r" defTabSz="457200" rtl="0" eaLnBrk="1" latinLnBrk="0" hangingPunct="1">
                        <a:lnSpc>
                          <a:spcPct val="107000"/>
                        </a:lnSpc>
                        <a:spcBef>
                          <a:spcPts val="225"/>
                        </a:spcBef>
                        <a:spcAft>
                          <a:spcPts val="800"/>
                        </a:spcAft>
                      </a:pPr>
                      <a:r>
                        <a:rPr lang="en-US" sz="1400" b="1" kern="1200" dirty="0" err="1">
                          <a:solidFill>
                            <a:schemeClr val="accent1">
                              <a:lumMod val="50000"/>
                            </a:schemeClr>
                          </a:solidFill>
                          <a:effectLst/>
                          <a:latin typeface="+mn-lt"/>
                          <a:ea typeface="+mn-ea"/>
                          <a:cs typeface="+mn-cs"/>
                        </a:rPr>
                        <a:t>Итого</a:t>
                      </a:r>
                      <a:endParaRPr lang="ru-RU" sz="1400" b="1" kern="1200" dirty="0">
                        <a:solidFill>
                          <a:schemeClr val="accent1">
                            <a:lumMod val="50000"/>
                          </a:schemeClr>
                        </a:solidFill>
                        <a:effectLst/>
                        <a:latin typeface="+mn-lt"/>
                        <a:ea typeface="+mn-ea"/>
                        <a:cs typeface="+mn-cs"/>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7000"/>
                        </a:lnSpc>
                        <a:spcBef>
                          <a:spcPts val="225"/>
                        </a:spcBef>
                        <a:spcAft>
                          <a:spcPts val="800"/>
                        </a:spcAft>
                      </a:pPr>
                      <a:endParaRPr lang="ru-RU" sz="1400" b="1" kern="1200" dirty="0">
                        <a:solidFill>
                          <a:schemeClr val="accent1">
                            <a:lumMod val="50000"/>
                          </a:schemeClr>
                        </a:solidFill>
                        <a:effectLst/>
                        <a:latin typeface="+mn-lt"/>
                        <a:ea typeface="+mn-ea"/>
                        <a:cs typeface="+mn-cs"/>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Bef>
                          <a:spcPts val="225"/>
                        </a:spcBef>
                        <a:spcAft>
                          <a:spcPts val="225"/>
                        </a:spcAft>
                      </a:pP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0" marR="53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5419457"/>
                  </a:ext>
                </a:extLst>
              </a:tr>
            </a:tbl>
          </a:graphicData>
        </a:graphic>
      </p:graphicFrame>
      <p:sp>
        <p:nvSpPr>
          <p:cNvPr id="6" name="Прямоугольник 5">
            <a:extLst>
              <a:ext uri="{FF2B5EF4-FFF2-40B4-BE49-F238E27FC236}">
                <a16:creationId xmlns:a16="http://schemas.microsoft.com/office/drawing/2014/main" xmlns="" id="{84557E2A-2568-430C-9BE8-61976DD851EC}"/>
              </a:ext>
            </a:extLst>
          </p:cNvPr>
          <p:cNvSpPr/>
          <p:nvPr/>
        </p:nvSpPr>
        <p:spPr>
          <a:xfrm>
            <a:off x="0" y="164584"/>
            <a:ext cx="1181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ru-RU" b="1" dirty="0" smtClean="0">
                <a:solidFill>
                  <a:schemeClr val="bg1"/>
                </a:solidFill>
                <a:latin typeface="Calibri" panose="020F0502020204030204" pitchFamily="34" charset="0"/>
                <a:cs typeface="Times New Roman" panose="02020603050405020304" pitchFamily="18" charset="0"/>
              </a:rPr>
              <a:t>Модульный принцип</a:t>
            </a:r>
            <a:endParaRPr lang="ru-RU" b="1"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105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Таблица 1">
            <a:extLst>
              <a:ext uri="{FF2B5EF4-FFF2-40B4-BE49-F238E27FC236}">
                <a16:creationId xmlns:a16="http://schemas.microsoft.com/office/drawing/2014/main" xmlns="" id="{753AA25F-400F-4ED1-948C-5F8106A1F189}"/>
              </a:ext>
            </a:extLst>
          </p:cNvPr>
          <p:cNvGraphicFramePr>
            <a:graphicFrameLocks noGrp="1"/>
          </p:cNvGraphicFramePr>
          <p:nvPr>
            <p:extLst>
              <p:ext uri="{D42A27DB-BD31-4B8C-83A1-F6EECF244321}">
                <p14:modId xmlns:p14="http://schemas.microsoft.com/office/powerpoint/2010/main" val="2761440011"/>
              </p:ext>
            </p:extLst>
          </p:nvPr>
        </p:nvGraphicFramePr>
        <p:xfrm>
          <a:off x="324603" y="347657"/>
          <a:ext cx="11542793" cy="6217361"/>
        </p:xfrm>
        <a:graphic>
          <a:graphicData uri="http://schemas.openxmlformats.org/drawingml/2006/table">
            <a:tbl>
              <a:tblPr>
                <a:tableStyleId>{5C22544A-7EE6-4342-B048-85BDC9FD1C3A}</a:tableStyleId>
              </a:tblPr>
              <a:tblGrid>
                <a:gridCol w="3527480">
                  <a:extLst>
                    <a:ext uri="{9D8B030D-6E8A-4147-A177-3AD203B41FA5}">
                      <a16:colId xmlns:a16="http://schemas.microsoft.com/office/drawing/2014/main" xmlns="" val="754768721"/>
                    </a:ext>
                  </a:extLst>
                </a:gridCol>
                <a:gridCol w="494031">
                  <a:extLst>
                    <a:ext uri="{9D8B030D-6E8A-4147-A177-3AD203B41FA5}">
                      <a16:colId xmlns:a16="http://schemas.microsoft.com/office/drawing/2014/main" xmlns="" val="1609818778"/>
                    </a:ext>
                  </a:extLst>
                </a:gridCol>
                <a:gridCol w="494031">
                  <a:extLst>
                    <a:ext uri="{9D8B030D-6E8A-4147-A177-3AD203B41FA5}">
                      <a16:colId xmlns:a16="http://schemas.microsoft.com/office/drawing/2014/main" xmlns="" val="345793991"/>
                    </a:ext>
                  </a:extLst>
                </a:gridCol>
                <a:gridCol w="496340">
                  <a:extLst>
                    <a:ext uri="{9D8B030D-6E8A-4147-A177-3AD203B41FA5}">
                      <a16:colId xmlns:a16="http://schemas.microsoft.com/office/drawing/2014/main" xmlns="" val="345377050"/>
                    </a:ext>
                  </a:extLst>
                </a:gridCol>
                <a:gridCol w="496340">
                  <a:extLst>
                    <a:ext uri="{9D8B030D-6E8A-4147-A177-3AD203B41FA5}">
                      <a16:colId xmlns:a16="http://schemas.microsoft.com/office/drawing/2014/main" xmlns="" val="3772802843"/>
                    </a:ext>
                  </a:extLst>
                </a:gridCol>
                <a:gridCol w="496340">
                  <a:extLst>
                    <a:ext uri="{9D8B030D-6E8A-4147-A177-3AD203B41FA5}">
                      <a16:colId xmlns:a16="http://schemas.microsoft.com/office/drawing/2014/main" xmlns="" val="3005614510"/>
                    </a:ext>
                  </a:extLst>
                </a:gridCol>
                <a:gridCol w="496340">
                  <a:extLst>
                    <a:ext uri="{9D8B030D-6E8A-4147-A177-3AD203B41FA5}">
                      <a16:colId xmlns:a16="http://schemas.microsoft.com/office/drawing/2014/main" xmlns="" val="1156603141"/>
                    </a:ext>
                  </a:extLst>
                </a:gridCol>
                <a:gridCol w="662556">
                  <a:extLst>
                    <a:ext uri="{9D8B030D-6E8A-4147-A177-3AD203B41FA5}">
                      <a16:colId xmlns:a16="http://schemas.microsoft.com/office/drawing/2014/main" xmlns="" val="3138609097"/>
                    </a:ext>
                  </a:extLst>
                </a:gridCol>
                <a:gridCol w="662556">
                  <a:extLst>
                    <a:ext uri="{9D8B030D-6E8A-4147-A177-3AD203B41FA5}">
                      <a16:colId xmlns:a16="http://schemas.microsoft.com/office/drawing/2014/main" xmlns="" val="3935267200"/>
                    </a:ext>
                  </a:extLst>
                </a:gridCol>
                <a:gridCol w="662556">
                  <a:extLst>
                    <a:ext uri="{9D8B030D-6E8A-4147-A177-3AD203B41FA5}">
                      <a16:colId xmlns:a16="http://schemas.microsoft.com/office/drawing/2014/main" xmlns="" val="3287113759"/>
                    </a:ext>
                  </a:extLst>
                </a:gridCol>
                <a:gridCol w="662556">
                  <a:extLst>
                    <a:ext uri="{9D8B030D-6E8A-4147-A177-3AD203B41FA5}">
                      <a16:colId xmlns:a16="http://schemas.microsoft.com/office/drawing/2014/main" xmlns="" val="1259314606"/>
                    </a:ext>
                  </a:extLst>
                </a:gridCol>
                <a:gridCol w="662556">
                  <a:extLst>
                    <a:ext uri="{9D8B030D-6E8A-4147-A177-3AD203B41FA5}">
                      <a16:colId xmlns:a16="http://schemas.microsoft.com/office/drawing/2014/main" xmlns="" val="2027499606"/>
                    </a:ext>
                  </a:extLst>
                </a:gridCol>
                <a:gridCol w="662556">
                  <a:extLst>
                    <a:ext uri="{9D8B030D-6E8A-4147-A177-3AD203B41FA5}">
                      <a16:colId xmlns:a16="http://schemas.microsoft.com/office/drawing/2014/main" xmlns="" val="3502242261"/>
                    </a:ext>
                  </a:extLst>
                </a:gridCol>
                <a:gridCol w="662556">
                  <a:extLst>
                    <a:ext uri="{9D8B030D-6E8A-4147-A177-3AD203B41FA5}">
                      <a16:colId xmlns:a16="http://schemas.microsoft.com/office/drawing/2014/main" xmlns="" val="2114643763"/>
                    </a:ext>
                  </a:extLst>
                </a:gridCol>
                <a:gridCol w="403999">
                  <a:extLst>
                    <a:ext uri="{9D8B030D-6E8A-4147-A177-3AD203B41FA5}">
                      <a16:colId xmlns:a16="http://schemas.microsoft.com/office/drawing/2014/main" xmlns="" val="331289920"/>
                    </a:ext>
                  </a:extLst>
                </a:gridCol>
              </a:tblGrid>
              <a:tr h="135026">
                <a:tc rowSpan="3">
                  <a:txBody>
                    <a:bodyPr/>
                    <a:lstStyle/>
                    <a:p>
                      <a:pPr algn="ctr">
                        <a:lnSpc>
                          <a:spcPct val="107000"/>
                        </a:lnSpc>
                        <a:spcBef>
                          <a:spcPts val="225"/>
                        </a:spcBef>
                        <a:spcAft>
                          <a:spcPts val="225"/>
                        </a:spcAft>
                      </a:pPr>
                      <a:r>
                        <a:rPr lang="ru-RU" sz="1400" dirty="0">
                          <a:effectLst/>
                        </a:rPr>
                        <a:t>Компоненты, циклы, модули, образовательные области</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14">
                  <a:txBody>
                    <a:bodyPr/>
                    <a:lstStyle/>
                    <a:p>
                      <a:pPr algn="ctr">
                        <a:lnSpc>
                          <a:spcPct val="107000"/>
                        </a:lnSpc>
                        <a:spcBef>
                          <a:spcPts val="225"/>
                        </a:spcBef>
                        <a:spcAft>
                          <a:spcPts val="225"/>
                        </a:spcAft>
                      </a:pPr>
                      <a:r>
                        <a:rPr lang="en-US" sz="1400" dirty="0" err="1">
                          <a:effectLst/>
                        </a:rPr>
                        <a:t>Сроки</a:t>
                      </a:r>
                      <a:r>
                        <a:rPr lang="en-US" sz="1400" dirty="0">
                          <a:effectLst/>
                        </a:rPr>
                        <a:t> </a:t>
                      </a:r>
                      <a:r>
                        <a:rPr lang="en-US" sz="1400" dirty="0" err="1">
                          <a:effectLst/>
                        </a:rPr>
                        <a:t>обучения</a:t>
                      </a:r>
                      <a:r>
                        <a:rPr lang="en-US" sz="1400" dirty="0">
                          <a:effectLst/>
                        </a:rPr>
                        <a:t> (</a:t>
                      </a:r>
                      <a:r>
                        <a:rPr lang="en-US" sz="1400" dirty="0" err="1">
                          <a:effectLst/>
                        </a:rPr>
                        <a:t>месяцев</a:t>
                      </a:r>
                      <a:r>
                        <a:rPr lang="en-US" sz="1400" dirty="0">
                          <a:effectLst/>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475303687"/>
                  </a:ext>
                </a:extLst>
              </a:tr>
              <a:tr h="192654">
                <a:tc vMerge="1">
                  <a:txBody>
                    <a:bodyPr/>
                    <a:lstStyle/>
                    <a:p>
                      <a:endParaRPr lang="ru-RU"/>
                    </a:p>
                  </a:txBody>
                  <a:tcPr/>
                </a:tc>
                <a:tc>
                  <a:txBody>
                    <a:bodyPr/>
                    <a:lstStyle/>
                    <a:p>
                      <a:pPr algn="ctr">
                        <a:lnSpc>
                          <a:spcPct val="107000"/>
                        </a:lnSpc>
                        <a:spcBef>
                          <a:spcPts val="225"/>
                        </a:spcBef>
                        <a:spcAft>
                          <a:spcPts val="225"/>
                        </a:spcAft>
                      </a:pPr>
                      <a:r>
                        <a:rPr lang="en-US" sz="1400" dirty="0">
                          <a:effectLst/>
                        </a:rPr>
                        <a:t>0,5</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1</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1,5</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3</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4</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5</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7</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9</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27067791"/>
                  </a:ext>
                </a:extLst>
              </a:tr>
              <a:tr h="192654">
                <a:tc vMerge="1">
                  <a:txBody>
                    <a:bodyPr/>
                    <a:lstStyle/>
                    <a:p>
                      <a:endParaRPr lang="ru-RU"/>
                    </a:p>
                  </a:txBody>
                  <a:tcPr/>
                </a:tc>
                <a:tc gridSpan="14">
                  <a:txBody>
                    <a:bodyPr/>
                    <a:lstStyle/>
                    <a:p>
                      <a:pPr algn="ctr">
                        <a:lnSpc>
                          <a:spcPct val="107000"/>
                        </a:lnSpc>
                        <a:spcBef>
                          <a:spcPts val="225"/>
                        </a:spcBef>
                        <a:spcAft>
                          <a:spcPts val="225"/>
                        </a:spcAft>
                      </a:pPr>
                      <a:r>
                        <a:rPr lang="en-US" sz="1400" dirty="0" err="1">
                          <a:effectLst/>
                        </a:rPr>
                        <a:t>Ориентировочное</a:t>
                      </a:r>
                      <a:r>
                        <a:rPr lang="en-US" sz="1400" dirty="0">
                          <a:effectLst/>
                        </a:rPr>
                        <a:t> </a:t>
                      </a:r>
                      <a:r>
                        <a:rPr lang="en-US" sz="1400" dirty="0" err="1">
                          <a:effectLst/>
                        </a:rPr>
                        <a:t>количество</a:t>
                      </a:r>
                      <a:r>
                        <a:rPr lang="en-US" sz="1400" dirty="0">
                          <a:effectLst/>
                        </a:rPr>
                        <a:t> </a:t>
                      </a:r>
                      <a:r>
                        <a:rPr lang="en-US" sz="1400" dirty="0" err="1">
                          <a:effectLst/>
                        </a:rPr>
                        <a:t>часов</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62422365"/>
                  </a:ext>
                </a:extLst>
              </a:tr>
              <a:tr h="135026">
                <a:tc>
                  <a:txBody>
                    <a:bodyPr/>
                    <a:lstStyle/>
                    <a:p>
                      <a:pPr>
                        <a:lnSpc>
                          <a:spcPct val="107000"/>
                        </a:lnSpc>
                        <a:spcBef>
                          <a:spcPts val="225"/>
                        </a:spcBef>
                        <a:spcAft>
                          <a:spcPts val="225"/>
                        </a:spcAft>
                      </a:pPr>
                      <a:r>
                        <a:rPr lang="en-US" sz="1400">
                          <a:effectLst/>
                        </a:rPr>
                        <a:t>1. Профессиональный компонент</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64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132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202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274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416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594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736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914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1056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1198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1340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1482</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1624</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1766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40383330"/>
                  </a:ext>
                </a:extLst>
              </a:tr>
              <a:tr h="135026">
                <a:tc>
                  <a:txBody>
                    <a:bodyPr/>
                    <a:lstStyle/>
                    <a:p>
                      <a:pPr>
                        <a:lnSpc>
                          <a:spcPct val="107000"/>
                        </a:lnSpc>
                        <a:spcBef>
                          <a:spcPts val="225"/>
                        </a:spcBef>
                        <a:spcAft>
                          <a:spcPts val="225"/>
                        </a:spcAft>
                      </a:pPr>
                      <a:r>
                        <a:rPr lang="en-US" sz="1400">
                          <a:effectLst/>
                        </a:rPr>
                        <a:t>1.1. Общепрофессиональный цикл</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51074748"/>
                  </a:ext>
                </a:extLst>
              </a:tr>
              <a:tr h="135026">
                <a:tc>
                  <a:txBody>
                    <a:bodyPr/>
                    <a:lstStyle/>
                    <a:p>
                      <a:pPr>
                        <a:lnSpc>
                          <a:spcPct val="107000"/>
                        </a:lnSpc>
                        <a:spcBef>
                          <a:spcPts val="225"/>
                        </a:spcBef>
                        <a:spcAft>
                          <a:spcPts val="225"/>
                        </a:spcAft>
                      </a:pPr>
                      <a:r>
                        <a:rPr lang="en-US" sz="1400" dirty="0">
                          <a:effectLst/>
                        </a:rPr>
                        <a:t>1.1.1. </a:t>
                      </a:r>
                      <a:r>
                        <a:rPr lang="en-US" sz="1400" dirty="0" err="1">
                          <a:effectLst/>
                        </a:rPr>
                        <a:t>Модуль</a:t>
                      </a:r>
                      <a:r>
                        <a:rPr lang="en-US" sz="1400" dirty="0">
                          <a:effectLst/>
                        </a:rPr>
                        <a:t> (</a:t>
                      </a:r>
                      <a:r>
                        <a:rPr lang="en-US" sz="1400" dirty="0" err="1">
                          <a:effectLst/>
                        </a:rPr>
                        <a:t>название</a:t>
                      </a:r>
                      <a:r>
                        <a:rPr lang="en-US" sz="1400" dirty="0">
                          <a:effectLst/>
                        </a:rPr>
                        <a:t> </a:t>
                      </a:r>
                      <a:r>
                        <a:rPr lang="en-US" sz="1400" dirty="0" err="1">
                          <a:effectLst/>
                        </a:rPr>
                        <a:t>модуля</a:t>
                      </a:r>
                      <a:r>
                        <a:rPr lang="en-US" sz="1400" dirty="0">
                          <a:effectLst/>
                        </a:rPr>
                        <a:t>)</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62</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30401"/>
                  </a:ext>
                </a:extLst>
              </a:tr>
              <a:tr h="135026">
                <a:tc>
                  <a:txBody>
                    <a:bodyPr/>
                    <a:lstStyle/>
                    <a:p>
                      <a:pPr>
                        <a:lnSpc>
                          <a:spcPct val="107000"/>
                        </a:lnSpc>
                        <a:spcBef>
                          <a:spcPts val="225"/>
                        </a:spcBef>
                        <a:spcAft>
                          <a:spcPts val="225"/>
                        </a:spcAft>
                      </a:pPr>
                      <a:r>
                        <a:rPr lang="en-US" sz="1400">
                          <a:effectLst/>
                        </a:rPr>
                        <a:t>1.1.1.1. Основы права</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3643559"/>
                  </a:ext>
                </a:extLst>
              </a:tr>
              <a:tr h="135026">
                <a:tc>
                  <a:txBody>
                    <a:bodyPr/>
                    <a:lstStyle/>
                    <a:p>
                      <a:pPr>
                        <a:lnSpc>
                          <a:spcPct val="107000"/>
                        </a:lnSpc>
                        <a:spcBef>
                          <a:spcPts val="225"/>
                        </a:spcBef>
                        <a:spcAft>
                          <a:spcPts val="225"/>
                        </a:spcAft>
                      </a:pPr>
                      <a:r>
                        <a:rPr lang="en-US" sz="1400">
                          <a:effectLst/>
                        </a:rPr>
                        <a:t>1.1.1.2. Деловые коммуникации</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6757030"/>
                  </a:ext>
                </a:extLst>
              </a:tr>
              <a:tr h="208765">
                <a:tc>
                  <a:txBody>
                    <a:bodyPr/>
                    <a:lstStyle/>
                    <a:p>
                      <a:pPr>
                        <a:lnSpc>
                          <a:spcPct val="107000"/>
                        </a:lnSpc>
                        <a:spcBef>
                          <a:spcPts val="225"/>
                        </a:spcBef>
                        <a:spcAft>
                          <a:spcPts val="225"/>
                        </a:spcAft>
                      </a:pPr>
                      <a:r>
                        <a:rPr lang="en-US" sz="1400" dirty="0">
                          <a:effectLst/>
                        </a:rPr>
                        <a:t>1.1.1.3. </a:t>
                      </a:r>
                      <a:r>
                        <a:rPr lang="en-US" sz="1400" dirty="0" err="1">
                          <a:effectLst/>
                        </a:rPr>
                        <a:t>Основы</a:t>
                      </a:r>
                      <a:r>
                        <a:rPr lang="en-US" sz="1400" dirty="0">
                          <a:effectLst/>
                        </a:rPr>
                        <a:t> </a:t>
                      </a:r>
                      <a:r>
                        <a:rPr lang="en-US" sz="1400" dirty="0" err="1">
                          <a:effectLst/>
                        </a:rPr>
                        <a:t>экономики</a:t>
                      </a:r>
                      <a:r>
                        <a:rPr lang="en-US" sz="1400" dirty="0">
                          <a:effectLst/>
                        </a:rPr>
                        <a:t>, </a:t>
                      </a:r>
                      <a:r>
                        <a:rPr lang="en-US" sz="1400" dirty="0" err="1">
                          <a:effectLst/>
                        </a:rPr>
                        <a:t>предпринимательской</a:t>
                      </a:r>
                      <a:r>
                        <a:rPr lang="en-US" sz="1400" dirty="0">
                          <a:effectLst/>
                        </a:rPr>
                        <a:t> </a:t>
                      </a:r>
                      <a:r>
                        <a:rPr lang="en-US" sz="1400" dirty="0" err="1">
                          <a:effectLst/>
                        </a:rPr>
                        <a:t>деятельности</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20</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38479708"/>
                  </a:ext>
                </a:extLst>
              </a:tr>
              <a:tr h="135026">
                <a:tc>
                  <a:txBody>
                    <a:bodyPr/>
                    <a:lstStyle/>
                    <a:p>
                      <a:pPr>
                        <a:lnSpc>
                          <a:spcPct val="107000"/>
                        </a:lnSpc>
                        <a:spcBef>
                          <a:spcPts val="225"/>
                        </a:spcBef>
                        <a:spcAft>
                          <a:spcPts val="225"/>
                        </a:spcAft>
                      </a:pPr>
                      <a:r>
                        <a:rPr lang="en-US" sz="1400">
                          <a:effectLst/>
                        </a:rPr>
                        <a:t>1.1.1.4. Информационные технологии</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4</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9759332"/>
                  </a:ext>
                </a:extLst>
              </a:tr>
              <a:tr h="135026">
                <a:tc>
                  <a:txBody>
                    <a:bodyPr/>
                    <a:lstStyle/>
                    <a:p>
                      <a:pPr>
                        <a:lnSpc>
                          <a:spcPct val="107000"/>
                        </a:lnSpc>
                        <a:spcBef>
                          <a:spcPts val="225"/>
                        </a:spcBef>
                        <a:spcAft>
                          <a:spcPts val="225"/>
                        </a:spcAft>
                      </a:pPr>
                      <a:r>
                        <a:rPr lang="en-US" sz="1400" dirty="0">
                          <a:effectLst/>
                        </a:rPr>
                        <a:t>1.1.2. </a:t>
                      </a:r>
                      <a:r>
                        <a:rPr lang="en-US" sz="1400" dirty="0" err="1">
                          <a:effectLst/>
                        </a:rPr>
                        <a:t>Модуль</a:t>
                      </a:r>
                      <a:r>
                        <a:rPr lang="en-US" sz="1400" dirty="0">
                          <a:effectLst/>
                        </a:rPr>
                        <a:t> (</a:t>
                      </a:r>
                      <a:r>
                        <a:rPr lang="en-US" sz="1400" dirty="0" err="1">
                          <a:effectLst/>
                        </a:rPr>
                        <a:t>название</a:t>
                      </a:r>
                      <a:r>
                        <a:rPr lang="en-US" sz="1400" dirty="0">
                          <a:effectLst/>
                        </a:rPr>
                        <a:t> </a:t>
                      </a:r>
                      <a:r>
                        <a:rPr lang="en-US" sz="1400" dirty="0" err="1">
                          <a:effectLst/>
                        </a:rPr>
                        <a:t>модуля</a:t>
                      </a:r>
                      <a:r>
                        <a:rPr lang="en-US" sz="1400" dirty="0">
                          <a:effectLst/>
                        </a:rPr>
                        <a:t>)</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5</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725041"/>
                  </a:ext>
                </a:extLst>
              </a:tr>
              <a:tr h="135026">
                <a:tc>
                  <a:txBody>
                    <a:bodyPr/>
                    <a:lstStyle/>
                    <a:p>
                      <a:pPr>
                        <a:lnSpc>
                          <a:spcPct val="107000"/>
                        </a:lnSpc>
                        <a:spcBef>
                          <a:spcPts val="225"/>
                        </a:spcBef>
                        <a:spcAft>
                          <a:spcPts val="225"/>
                        </a:spcAft>
                      </a:pPr>
                      <a:r>
                        <a:rPr lang="en-US" sz="1400">
                          <a:effectLst/>
                        </a:rPr>
                        <a:t>1.1.2.1. Охрана труда</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72735807"/>
                  </a:ext>
                </a:extLst>
              </a:tr>
              <a:tr h="135026">
                <a:tc>
                  <a:txBody>
                    <a:bodyPr/>
                    <a:lstStyle/>
                    <a:p>
                      <a:pPr>
                        <a:lnSpc>
                          <a:spcPct val="107000"/>
                        </a:lnSpc>
                        <a:spcBef>
                          <a:spcPts val="225"/>
                        </a:spcBef>
                        <a:spcAft>
                          <a:spcPts val="225"/>
                        </a:spcAft>
                      </a:pPr>
                      <a:r>
                        <a:rPr lang="en-US" sz="1400" dirty="0">
                          <a:effectLst/>
                        </a:rPr>
                        <a:t>1.1.2.2. </a:t>
                      </a:r>
                      <a:r>
                        <a:rPr lang="en-US" sz="1400" dirty="0" err="1">
                          <a:effectLst/>
                        </a:rPr>
                        <a:t>Охрана</a:t>
                      </a:r>
                      <a:r>
                        <a:rPr lang="en-US" sz="1400" dirty="0">
                          <a:effectLst/>
                        </a:rPr>
                        <a:t> </a:t>
                      </a:r>
                      <a:r>
                        <a:rPr lang="en-US" sz="1400" dirty="0" err="1">
                          <a:effectLst/>
                        </a:rPr>
                        <a:t>окружающей</a:t>
                      </a:r>
                      <a:r>
                        <a:rPr lang="en-US" sz="1400" dirty="0">
                          <a:effectLst/>
                        </a:rPr>
                        <a:t> </a:t>
                      </a:r>
                      <a:r>
                        <a:rPr lang="en-US" sz="1400" dirty="0" err="1">
                          <a:effectLst/>
                        </a:rPr>
                        <a:t>среды</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91545895"/>
                  </a:ext>
                </a:extLst>
              </a:tr>
              <a:tr h="135026">
                <a:tc>
                  <a:txBody>
                    <a:bodyPr/>
                    <a:lstStyle/>
                    <a:p>
                      <a:pPr>
                        <a:lnSpc>
                          <a:spcPct val="107000"/>
                        </a:lnSpc>
                        <a:spcBef>
                          <a:spcPts val="225"/>
                        </a:spcBef>
                        <a:spcAft>
                          <a:spcPts val="225"/>
                        </a:spcAft>
                      </a:pPr>
                      <a:r>
                        <a:rPr lang="en-US" sz="1400">
                          <a:effectLst/>
                        </a:rPr>
                        <a:t>1.2. Специальный цикл</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8383583"/>
                  </a:ext>
                </a:extLst>
              </a:tr>
              <a:tr h="135026">
                <a:tc>
                  <a:txBody>
                    <a:bodyPr/>
                    <a:lstStyle/>
                    <a:p>
                      <a:pPr>
                        <a:lnSpc>
                          <a:spcPct val="107000"/>
                        </a:lnSpc>
                        <a:spcBef>
                          <a:spcPts val="225"/>
                        </a:spcBef>
                        <a:spcAft>
                          <a:spcPts val="225"/>
                        </a:spcAft>
                      </a:pPr>
                      <a:r>
                        <a:rPr lang="en-US" sz="1400" dirty="0">
                          <a:effectLst/>
                        </a:rPr>
                        <a:t>1.2.1. </a:t>
                      </a:r>
                      <a:r>
                        <a:rPr lang="en-US" sz="1400" dirty="0" err="1">
                          <a:effectLst/>
                        </a:rPr>
                        <a:t>Модуль</a:t>
                      </a:r>
                      <a:r>
                        <a:rPr lang="en-US" sz="1400" dirty="0">
                          <a:effectLst/>
                        </a:rPr>
                        <a:t> (</a:t>
                      </a:r>
                      <a:r>
                        <a:rPr lang="en-US" sz="1400" dirty="0" err="1">
                          <a:effectLst/>
                        </a:rPr>
                        <a:t>название</a:t>
                      </a:r>
                      <a:r>
                        <a:rPr lang="en-US" sz="1400" dirty="0">
                          <a:effectLst/>
                        </a:rPr>
                        <a:t> </a:t>
                      </a:r>
                      <a:r>
                        <a:rPr lang="en-US" sz="1400" dirty="0" err="1">
                          <a:effectLst/>
                        </a:rPr>
                        <a:t>модуля</a:t>
                      </a:r>
                      <a:r>
                        <a:rPr lang="en-US" sz="1400" dirty="0">
                          <a:effectLst/>
                        </a:rPr>
                        <a:t>)</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188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258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406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6748108"/>
                  </a:ext>
                </a:extLst>
              </a:tr>
              <a:tr h="135026">
                <a:tc>
                  <a:txBody>
                    <a:bodyPr/>
                    <a:lstStyle/>
                    <a:p>
                      <a:pPr>
                        <a:lnSpc>
                          <a:spcPct val="107000"/>
                        </a:lnSpc>
                        <a:spcBef>
                          <a:spcPts val="225"/>
                        </a:spcBef>
                        <a:spcAft>
                          <a:spcPts val="225"/>
                        </a:spcAft>
                      </a:pPr>
                      <a:r>
                        <a:rPr lang="en-US" sz="1400">
                          <a:effectLst/>
                        </a:rPr>
                        <a:t>1.2.1.1. Технология</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94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106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150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276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2658053"/>
                  </a:ext>
                </a:extLst>
              </a:tr>
              <a:tr h="135026">
                <a:tc>
                  <a:txBody>
                    <a:bodyPr/>
                    <a:lstStyle/>
                    <a:p>
                      <a:pPr>
                        <a:lnSpc>
                          <a:spcPct val="107000"/>
                        </a:lnSpc>
                        <a:spcBef>
                          <a:spcPts val="225"/>
                        </a:spcBef>
                        <a:spcAft>
                          <a:spcPts val="225"/>
                        </a:spcAft>
                      </a:pPr>
                      <a:r>
                        <a:rPr lang="en-US" sz="1400">
                          <a:effectLst/>
                        </a:rPr>
                        <a:t>1.2.1.2. Техника</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70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804843"/>
                  </a:ext>
                </a:extLst>
              </a:tr>
              <a:tr h="135026">
                <a:tc>
                  <a:txBody>
                    <a:bodyPr/>
                    <a:lstStyle/>
                    <a:p>
                      <a:pPr>
                        <a:lnSpc>
                          <a:spcPct val="107000"/>
                        </a:lnSpc>
                        <a:spcBef>
                          <a:spcPts val="225"/>
                        </a:spcBef>
                        <a:spcAft>
                          <a:spcPts val="225"/>
                        </a:spcAft>
                      </a:pPr>
                      <a:r>
                        <a:rPr lang="en-US" sz="1400" dirty="0">
                          <a:effectLst/>
                        </a:rPr>
                        <a:t>1.2.1.3. </a:t>
                      </a:r>
                      <a:r>
                        <a:rPr lang="en-US" sz="1400" dirty="0" err="1">
                          <a:effectLst/>
                        </a:rPr>
                        <a:t>Материаловедение</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4</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0968212"/>
                  </a:ext>
                </a:extLst>
              </a:tr>
              <a:tr h="135026">
                <a:tc>
                  <a:txBody>
                    <a:bodyPr/>
                    <a:lstStyle/>
                    <a:p>
                      <a:pPr>
                        <a:lnSpc>
                          <a:spcPct val="107000"/>
                        </a:lnSpc>
                        <a:spcBef>
                          <a:spcPts val="225"/>
                        </a:spcBef>
                        <a:spcAft>
                          <a:spcPts val="225"/>
                        </a:spcAft>
                      </a:pPr>
                      <a:r>
                        <a:rPr lang="en-US" sz="1400" dirty="0">
                          <a:effectLst/>
                        </a:rPr>
                        <a:t>1.2.1.4. </a:t>
                      </a:r>
                      <a:r>
                        <a:rPr lang="en-US" sz="1400" dirty="0" err="1">
                          <a:effectLst/>
                        </a:rPr>
                        <a:t>Графика</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1</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24</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2997853"/>
                  </a:ext>
                </a:extLst>
              </a:tr>
              <a:tr h="135026">
                <a:tc>
                  <a:txBody>
                    <a:bodyPr/>
                    <a:lstStyle/>
                    <a:p>
                      <a:pPr>
                        <a:lnSpc>
                          <a:spcPct val="107000"/>
                        </a:lnSpc>
                        <a:spcBef>
                          <a:spcPts val="225"/>
                        </a:spcBef>
                        <a:spcAft>
                          <a:spcPts val="225"/>
                        </a:spcAft>
                      </a:pPr>
                      <a:r>
                        <a:rPr lang="en-US" sz="1400">
                          <a:effectLst/>
                        </a:rPr>
                        <a:t>1.2.2. Модуль (название модуля)</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44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96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148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424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664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768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864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976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1072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1176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1264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050569"/>
                  </a:ext>
                </a:extLst>
              </a:tr>
              <a:tr h="135026">
                <a:tc>
                  <a:txBody>
                    <a:bodyPr/>
                    <a:lstStyle/>
                    <a:p>
                      <a:pPr>
                        <a:lnSpc>
                          <a:spcPct val="107000"/>
                        </a:lnSpc>
                        <a:spcBef>
                          <a:spcPts val="225"/>
                        </a:spcBef>
                        <a:spcAft>
                          <a:spcPts val="225"/>
                        </a:spcAft>
                      </a:pPr>
                      <a:r>
                        <a:rPr lang="en-US" sz="1400">
                          <a:effectLst/>
                        </a:rPr>
                        <a:t>1.2.2.1. Производственное обучение</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1664219"/>
                  </a:ext>
                </a:extLst>
              </a:tr>
              <a:tr h="135026">
                <a:tc>
                  <a:txBody>
                    <a:bodyPr/>
                    <a:lstStyle/>
                    <a:p>
                      <a:pPr>
                        <a:lnSpc>
                          <a:spcPct val="107000"/>
                        </a:lnSpc>
                        <a:spcBef>
                          <a:spcPts val="225"/>
                        </a:spcBef>
                        <a:spcAft>
                          <a:spcPts val="225"/>
                        </a:spcAft>
                      </a:pPr>
                      <a:r>
                        <a:rPr lang="en-US" sz="1400">
                          <a:effectLst/>
                        </a:rPr>
                        <a:t>1.2.2.2. Производственная практика</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8837629"/>
                  </a:ext>
                </a:extLst>
              </a:tr>
              <a:tr h="316786">
                <a:tc>
                  <a:txBody>
                    <a:bodyPr/>
                    <a:lstStyle/>
                    <a:p>
                      <a:pPr>
                        <a:lnSpc>
                          <a:spcPct val="107000"/>
                        </a:lnSpc>
                        <a:spcBef>
                          <a:spcPts val="225"/>
                        </a:spcBef>
                        <a:spcAft>
                          <a:spcPts val="225"/>
                        </a:spcAft>
                      </a:pPr>
                      <a:r>
                        <a:rPr lang="ru-RU" sz="1400">
                          <a:effectLst/>
                        </a:rPr>
                        <a:t>2. Компонент учреждения образования (иной организации, осуществляющей образовательную деятельность)</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56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78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96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118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136</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154</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172</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190</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208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226</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05378912"/>
                  </a:ext>
                </a:extLst>
              </a:tr>
              <a:tr h="135026">
                <a:tc>
                  <a:txBody>
                    <a:bodyPr/>
                    <a:lstStyle/>
                    <a:p>
                      <a:pPr>
                        <a:lnSpc>
                          <a:spcPct val="107000"/>
                        </a:lnSpc>
                        <a:spcBef>
                          <a:spcPts val="225"/>
                        </a:spcBef>
                        <a:spcAft>
                          <a:spcPts val="225"/>
                        </a:spcAft>
                      </a:pPr>
                      <a:r>
                        <a:rPr lang="en-US" sz="1400" dirty="0">
                          <a:effectLst/>
                        </a:rPr>
                        <a:t>3. </a:t>
                      </a:r>
                      <a:r>
                        <a:rPr lang="en-US" sz="1400" dirty="0" err="1">
                          <a:effectLst/>
                        </a:rPr>
                        <a:t>Консультации</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 </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 </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034363"/>
                  </a:ext>
                </a:extLst>
              </a:tr>
              <a:tr h="135026">
                <a:tc>
                  <a:txBody>
                    <a:bodyPr/>
                    <a:lstStyle/>
                    <a:p>
                      <a:pPr>
                        <a:lnSpc>
                          <a:spcPct val="107000"/>
                        </a:lnSpc>
                        <a:spcBef>
                          <a:spcPts val="225"/>
                        </a:spcBef>
                        <a:spcAft>
                          <a:spcPts val="225"/>
                        </a:spcAft>
                      </a:pPr>
                      <a:r>
                        <a:rPr lang="en-US" sz="1400" dirty="0">
                          <a:effectLst/>
                        </a:rPr>
                        <a:t>4. </a:t>
                      </a:r>
                      <a:r>
                        <a:rPr lang="en-US" sz="1400" dirty="0" err="1">
                          <a:effectLst/>
                        </a:rPr>
                        <a:t>Квалификационный</a:t>
                      </a:r>
                      <a:r>
                        <a:rPr lang="en-US" sz="1400" dirty="0">
                          <a:effectLst/>
                        </a:rPr>
                        <a:t> </a:t>
                      </a:r>
                      <a:r>
                        <a:rPr lang="en-US" sz="1400" dirty="0" err="1">
                          <a:effectLst/>
                        </a:rPr>
                        <a:t>экзамен</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8</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12983420"/>
                  </a:ext>
                </a:extLst>
              </a:tr>
              <a:tr h="135026">
                <a:tc>
                  <a:txBody>
                    <a:bodyPr/>
                    <a:lstStyle/>
                    <a:p>
                      <a:pPr algn="r">
                        <a:lnSpc>
                          <a:spcPct val="107000"/>
                        </a:lnSpc>
                        <a:spcBef>
                          <a:spcPts val="225"/>
                        </a:spcBef>
                        <a:spcAft>
                          <a:spcPts val="225"/>
                        </a:spcAft>
                      </a:pPr>
                      <a:r>
                        <a:rPr lang="en-US" sz="1400" dirty="0" err="1">
                          <a:effectLst/>
                        </a:rPr>
                        <a:t>Итого</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Bef>
                          <a:spcPts val="225"/>
                        </a:spcBef>
                        <a:spcAft>
                          <a:spcPts val="225"/>
                        </a:spcAft>
                      </a:pPr>
                      <a:r>
                        <a:rPr lang="en-US" sz="1400">
                          <a:effectLst/>
                        </a:rPr>
                        <a:t>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240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320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480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680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840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1040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1200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1360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1520</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a:effectLst/>
                        </a:rPr>
                        <a:t>1680</a:t>
                      </a:r>
                      <a:endParaRPr lang="ru-RU" sz="140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1840</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Bef>
                          <a:spcPts val="225"/>
                        </a:spcBef>
                        <a:spcAft>
                          <a:spcPts val="225"/>
                        </a:spcAft>
                      </a:pPr>
                      <a:r>
                        <a:rPr lang="en-US" sz="1400" dirty="0">
                          <a:effectLst/>
                        </a:rPr>
                        <a:t>2000</a:t>
                      </a:r>
                      <a:endParaRPr lang="ru-RU" sz="1400" dirty="0">
                        <a:effectLst/>
                        <a:latin typeface="Times New Roman" panose="02020603050405020304" pitchFamily="18" charset="0"/>
                        <a:ea typeface="+mn-ea"/>
                        <a:cs typeface="Times New Roman" panose="02020603050405020304" pitchFamily="18" charset="0"/>
                      </a:endParaRPr>
                    </a:p>
                  </a:txBody>
                  <a:tcPr marL="4206" marR="42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4927646"/>
                  </a:ext>
                </a:extLst>
              </a:tr>
            </a:tbl>
          </a:graphicData>
        </a:graphic>
      </p:graphicFrame>
    </p:spTree>
    <p:extLst>
      <p:ext uri="{BB962C8B-B14F-4D97-AF65-F5344CB8AC3E}">
        <p14:creationId xmlns:p14="http://schemas.microsoft.com/office/powerpoint/2010/main" val="180065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Таблица 3">
            <a:extLst>
              <a:ext uri="{FF2B5EF4-FFF2-40B4-BE49-F238E27FC236}">
                <a16:creationId xmlns:a16="http://schemas.microsoft.com/office/drawing/2014/main" xmlns="" id="{90EB0708-28E9-4DB7-B822-4A917459E41D}"/>
              </a:ext>
            </a:extLst>
          </p:cNvPr>
          <p:cNvGraphicFramePr>
            <a:graphicFrameLocks noGrp="1"/>
          </p:cNvGraphicFramePr>
          <p:nvPr>
            <p:extLst>
              <p:ext uri="{D42A27DB-BD31-4B8C-83A1-F6EECF244321}">
                <p14:modId xmlns:p14="http://schemas.microsoft.com/office/powerpoint/2010/main" val="902623744"/>
              </p:ext>
            </p:extLst>
          </p:nvPr>
        </p:nvGraphicFramePr>
        <p:xfrm>
          <a:off x="194737" y="177580"/>
          <a:ext cx="11881149" cy="6448662"/>
        </p:xfrm>
        <a:graphic>
          <a:graphicData uri="http://schemas.openxmlformats.org/drawingml/2006/table">
            <a:tbl>
              <a:tblPr>
                <a:tableStyleId>{5C22544A-7EE6-4342-B048-85BDC9FD1C3A}</a:tableStyleId>
              </a:tblPr>
              <a:tblGrid>
                <a:gridCol w="3005663">
                  <a:extLst>
                    <a:ext uri="{9D8B030D-6E8A-4147-A177-3AD203B41FA5}">
                      <a16:colId xmlns:a16="http://schemas.microsoft.com/office/drawing/2014/main" xmlns="" val="2706736450"/>
                    </a:ext>
                  </a:extLst>
                </a:gridCol>
                <a:gridCol w="463874">
                  <a:extLst>
                    <a:ext uri="{9D8B030D-6E8A-4147-A177-3AD203B41FA5}">
                      <a16:colId xmlns:a16="http://schemas.microsoft.com/office/drawing/2014/main" xmlns="" val="2362512204"/>
                    </a:ext>
                  </a:extLst>
                </a:gridCol>
                <a:gridCol w="577526">
                  <a:extLst>
                    <a:ext uri="{9D8B030D-6E8A-4147-A177-3AD203B41FA5}">
                      <a16:colId xmlns:a16="http://schemas.microsoft.com/office/drawing/2014/main" xmlns="" val="370366581"/>
                    </a:ext>
                  </a:extLst>
                </a:gridCol>
                <a:gridCol w="624639">
                  <a:extLst>
                    <a:ext uri="{9D8B030D-6E8A-4147-A177-3AD203B41FA5}">
                      <a16:colId xmlns:a16="http://schemas.microsoft.com/office/drawing/2014/main" xmlns="" val="1518072437"/>
                    </a:ext>
                  </a:extLst>
                </a:gridCol>
                <a:gridCol w="658217">
                  <a:extLst>
                    <a:ext uri="{9D8B030D-6E8A-4147-A177-3AD203B41FA5}">
                      <a16:colId xmlns:a16="http://schemas.microsoft.com/office/drawing/2014/main" xmlns="" val="2669974675"/>
                    </a:ext>
                  </a:extLst>
                </a:gridCol>
                <a:gridCol w="644048">
                  <a:extLst>
                    <a:ext uri="{9D8B030D-6E8A-4147-A177-3AD203B41FA5}">
                      <a16:colId xmlns:a16="http://schemas.microsoft.com/office/drawing/2014/main" xmlns="" val="2289003188"/>
                    </a:ext>
                  </a:extLst>
                </a:gridCol>
                <a:gridCol w="658380">
                  <a:extLst>
                    <a:ext uri="{9D8B030D-6E8A-4147-A177-3AD203B41FA5}">
                      <a16:colId xmlns:a16="http://schemas.microsoft.com/office/drawing/2014/main" xmlns="" val="574289387"/>
                    </a:ext>
                  </a:extLst>
                </a:gridCol>
                <a:gridCol w="720345">
                  <a:extLst>
                    <a:ext uri="{9D8B030D-6E8A-4147-A177-3AD203B41FA5}">
                      <a16:colId xmlns:a16="http://schemas.microsoft.com/office/drawing/2014/main" xmlns="" val="3606104853"/>
                    </a:ext>
                  </a:extLst>
                </a:gridCol>
                <a:gridCol w="638628">
                  <a:extLst>
                    <a:ext uri="{9D8B030D-6E8A-4147-A177-3AD203B41FA5}">
                      <a16:colId xmlns:a16="http://schemas.microsoft.com/office/drawing/2014/main" xmlns="" val="2395037899"/>
                    </a:ext>
                  </a:extLst>
                </a:gridCol>
                <a:gridCol w="624114">
                  <a:extLst>
                    <a:ext uri="{9D8B030D-6E8A-4147-A177-3AD203B41FA5}">
                      <a16:colId xmlns:a16="http://schemas.microsoft.com/office/drawing/2014/main" xmlns="" val="1777161934"/>
                    </a:ext>
                  </a:extLst>
                </a:gridCol>
                <a:gridCol w="740229">
                  <a:extLst>
                    <a:ext uri="{9D8B030D-6E8A-4147-A177-3AD203B41FA5}">
                      <a16:colId xmlns:a16="http://schemas.microsoft.com/office/drawing/2014/main" xmlns="" val="485748140"/>
                    </a:ext>
                  </a:extLst>
                </a:gridCol>
                <a:gridCol w="827314">
                  <a:extLst>
                    <a:ext uri="{9D8B030D-6E8A-4147-A177-3AD203B41FA5}">
                      <a16:colId xmlns:a16="http://schemas.microsoft.com/office/drawing/2014/main" xmlns="" val="1668714004"/>
                    </a:ext>
                  </a:extLst>
                </a:gridCol>
                <a:gridCol w="856343">
                  <a:extLst>
                    <a:ext uri="{9D8B030D-6E8A-4147-A177-3AD203B41FA5}">
                      <a16:colId xmlns:a16="http://schemas.microsoft.com/office/drawing/2014/main" xmlns="" val="1853181080"/>
                    </a:ext>
                  </a:extLst>
                </a:gridCol>
                <a:gridCol w="841829">
                  <a:extLst>
                    <a:ext uri="{9D8B030D-6E8A-4147-A177-3AD203B41FA5}">
                      <a16:colId xmlns:a16="http://schemas.microsoft.com/office/drawing/2014/main" xmlns="" val="33209509"/>
                    </a:ext>
                  </a:extLst>
                </a:gridCol>
              </a:tblGrid>
              <a:tr h="197872">
                <a:tc rowSpan="4">
                  <a:txBody>
                    <a:bodyPr/>
                    <a:lstStyle/>
                    <a:p>
                      <a:pPr marL="0" algn="ctr" defTabSz="457200" rtl="0" eaLnBrk="1" latinLnBrk="0" hangingPunct="1">
                        <a:lnSpc>
                          <a:spcPct val="100000"/>
                        </a:lnSpc>
                        <a:spcBef>
                          <a:spcPts val="0"/>
                        </a:spcBef>
                        <a:spcAft>
                          <a:spcPts val="0"/>
                        </a:spcAft>
                      </a:pPr>
                      <a:r>
                        <a:rPr lang="ru-RU" sz="1200" kern="1200" dirty="0">
                          <a:solidFill>
                            <a:schemeClr val="dk1"/>
                          </a:solidFill>
                          <a:effectLst/>
                          <a:latin typeface="+mn-lt"/>
                          <a:ea typeface="+mn-ea"/>
                          <a:cs typeface="+mn-cs"/>
                        </a:rPr>
                        <a:t>Компоненты, циклы, модули, образовательные области</a:t>
                      </a: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13">
                  <a:txBody>
                    <a:bodyPr/>
                    <a:lstStyle/>
                    <a:p>
                      <a:pPr marL="0" algn="ctr" defTabSz="457200" rtl="0" eaLnBrk="1" latinLnBrk="0" hangingPunct="1">
                        <a:lnSpc>
                          <a:spcPct val="100000"/>
                        </a:lnSpc>
                        <a:spcBef>
                          <a:spcPts val="0"/>
                        </a:spcBef>
                        <a:spcAft>
                          <a:spcPts val="0"/>
                        </a:spcAft>
                      </a:pPr>
                      <a:r>
                        <a:rPr lang="ru-RU" sz="1200" kern="1200" dirty="0">
                          <a:solidFill>
                            <a:schemeClr val="dk1"/>
                          </a:solidFill>
                          <a:effectLst/>
                          <a:latin typeface="+mn-lt"/>
                          <a:ea typeface="+mn-ea"/>
                          <a:cs typeface="+mn-cs"/>
                        </a:rPr>
                        <a:t>Сроки профессиональной подготовки в</a:t>
                      </a:r>
                      <a:r>
                        <a:rPr lang="en-US" sz="1200" kern="1200" dirty="0">
                          <a:solidFill>
                            <a:schemeClr val="dk1"/>
                          </a:solidFill>
                          <a:effectLst/>
                          <a:latin typeface="+mn-lt"/>
                          <a:ea typeface="+mn-ea"/>
                          <a:cs typeface="+mn-cs"/>
                        </a:rPr>
                        <a:t> </a:t>
                      </a:r>
                      <a:r>
                        <a:rPr lang="ru-RU" sz="1200" kern="1200" dirty="0">
                          <a:solidFill>
                            <a:schemeClr val="dk1"/>
                          </a:solidFill>
                          <a:effectLst/>
                          <a:latin typeface="+mn-lt"/>
                          <a:ea typeface="+mn-ea"/>
                          <a:cs typeface="+mn-cs"/>
                        </a:rPr>
                        <a:t>соответствии с</a:t>
                      </a:r>
                      <a:r>
                        <a:rPr lang="en-US" sz="1200" kern="1200" dirty="0">
                          <a:solidFill>
                            <a:schemeClr val="dk1"/>
                          </a:solidFill>
                          <a:effectLst/>
                          <a:latin typeface="+mn-lt"/>
                          <a:ea typeface="+mn-ea"/>
                          <a:cs typeface="+mn-cs"/>
                        </a:rPr>
                        <a:t> </a:t>
                      </a:r>
                      <a:r>
                        <a:rPr lang="ru-RU" sz="1200" kern="1200" dirty="0">
                          <a:solidFill>
                            <a:schemeClr val="dk1"/>
                          </a:solidFill>
                          <a:effectLst/>
                          <a:latin typeface="+mn-lt"/>
                          <a:ea typeface="+mn-ea"/>
                          <a:cs typeface="+mn-cs"/>
                        </a:rPr>
                        <a:t>перечнем профессий для</a:t>
                      </a:r>
                      <a:r>
                        <a:rPr lang="en-US" sz="1200" kern="1200" dirty="0">
                          <a:solidFill>
                            <a:schemeClr val="dk1"/>
                          </a:solidFill>
                          <a:effectLst/>
                          <a:latin typeface="+mn-lt"/>
                          <a:ea typeface="+mn-ea"/>
                          <a:cs typeface="+mn-cs"/>
                        </a:rPr>
                        <a:t> </a:t>
                      </a:r>
                      <a:r>
                        <a:rPr lang="ru-RU" sz="1200" kern="1200" dirty="0">
                          <a:solidFill>
                            <a:schemeClr val="dk1"/>
                          </a:solidFill>
                          <a:effectLst/>
                          <a:latin typeface="+mn-lt"/>
                          <a:ea typeface="+mn-ea"/>
                          <a:cs typeface="+mn-cs"/>
                        </a:rPr>
                        <a:t>подготовки рабочих (месяцев/часов)</a:t>
                      </a: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endParaRPr lang="ru-RU"/>
                    </a:p>
                  </a:txBody>
                  <a:tcPr>
                    <a:lnL w="12700" cap="flat" cmpd="sng" algn="ctr">
                      <a:solidFill>
                        <a:schemeClr val="tx1"/>
                      </a:solidFill>
                      <a:prstDash val="solid"/>
                      <a:round/>
                      <a:headEnd type="none" w="med" len="med"/>
                      <a:tailEnd type="none" w="med" len="med"/>
                    </a:lnL>
                  </a:tcPr>
                </a:tc>
                <a:tc hMerge="1">
                  <a:txBody>
                    <a:bodyPr/>
                    <a:lstStyle/>
                    <a:p>
                      <a:pPr marL="0" algn="ctr" defTabSz="457200" rtl="0" eaLnBrk="1" latinLnBrk="0" hangingPunct="1">
                        <a:lnSpc>
                          <a:spcPct val="100000"/>
                        </a:lnSpc>
                        <a:spcBef>
                          <a:spcPts val="0"/>
                        </a:spcBef>
                        <a:spcAft>
                          <a:spcPts val="0"/>
                        </a:spcAft>
                      </a:pP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784502807"/>
                  </a:ext>
                </a:extLst>
              </a:tr>
              <a:tr h="300446">
                <a:tc vMerge="1">
                  <a:txBody>
                    <a:bodyPr/>
                    <a:lstStyle/>
                    <a:p>
                      <a:endParaRPr lang="ru-RU"/>
                    </a:p>
                  </a:txBody>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0,5/80</a:t>
                      </a:r>
                      <a:endParaRPr lang="ru-RU" sz="1200" kern="120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1/160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1,5/240</a:t>
                      </a:r>
                      <a:endParaRPr lang="ru-RU" sz="14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2/320</a:t>
                      </a:r>
                      <a:endParaRPr lang="ru-RU" sz="14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3/480</a:t>
                      </a:r>
                      <a:endParaRPr lang="ru-RU" sz="14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4/680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5/840</a:t>
                      </a:r>
                      <a:endParaRPr lang="ru-RU" sz="14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6/1040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7/1200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8/1360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9/1520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10/1680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11/1840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14865925"/>
                  </a:ext>
                </a:extLst>
              </a:tr>
              <a:tr h="166273">
                <a:tc vMerge="1">
                  <a:txBody>
                    <a:bodyPr/>
                    <a:lstStyle/>
                    <a:p>
                      <a:endParaRPr lang="ru-RU"/>
                    </a:p>
                  </a:txBody>
                  <a:tcPr/>
                </a:tc>
                <a:tc gridSpan="13">
                  <a:txBody>
                    <a:bodyPr/>
                    <a:lstStyle/>
                    <a:p>
                      <a:pPr marL="0" algn="ctr" defTabSz="457200" rtl="0" eaLnBrk="1" latinLnBrk="0" hangingPunct="1">
                        <a:lnSpc>
                          <a:spcPct val="100000"/>
                        </a:lnSpc>
                        <a:spcBef>
                          <a:spcPts val="0"/>
                        </a:spcBef>
                        <a:spcAft>
                          <a:spcPts val="0"/>
                        </a:spcAft>
                      </a:pPr>
                      <a:r>
                        <a:rPr lang="ru-RU" sz="1200" kern="1200" dirty="0">
                          <a:solidFill>
                            <a:schemeClr val="dk1"/>
                          </a:solidFill>
                          <a:effectLst/>
                          <a:latin typeface="+mn-lt"/>
                          <a:ea typeface="+mn-ea"/>
                          <a:cs typeface="+mn-cs"/>
                        </a:rPr>
                        <a:t>Продолжительность обучения при переподготовке</a:t>
                      </a:r>
                      <a:r>
                        <a:rPr lang="en-US" sz="1200" kern="1200" dirty="0">
                          <a:solidFill>
                            <a:schemeClr val="dk1"/>
                          </a:solidFill>
                          <a:effectLst/>
                          <a:latin typeface="+mn-lt"/>
                          <a:ea typeface="+mn-ea"/>
                          <a:cs typeface="+mn-cs"/>
                        </a:rPr>
                        <a:t> </a:t>
                      </a:r>
                      <a:r>
                        <a:rPr lang="ru-RU" sz="1200" kern="1200" dirty="0">
                          <a:solidFill>
                            <a:schemeClr val="dk1"/>
                          </a:solidFill>
                          <a:effectLst/>
                          <a:latin typeface="+mn-lt"/>
                          <a:ea typeface="+mn-ea"/>
                          <a:cs typeface="+mn-cs"/>
                        </a:rPr>
                        <a:t>– в</a:t>
                      </a:r>
                      <a:r>
                        <a:rPr lang="en-US" sz="1200" kern="1200" dirty="0">
                          <a:solidFill>
                            <a:schemeClr val="dk1"/>
                          </a:solidFill>
                          <a:effectLst/>
                          <a:latin typeface="+mn-lt"/>
                          <a:ea typeface="+mn-ea"/>
                          <a:cs typeface="+mn-cs"/>
                        </a:rPr>
                        <a:t> </a:t>
                      </a:r>
                      <a:r>
                        <a:rPr lang="ru-RU" sz="1200" kern="1200" dirty="0">
                          <a:solidFill>
                            <a:schemeClr val="dk1"/>
                          </a:solidFill>
                          <a:effectLst/>
                          <a:latin typeface="+mn-lt"/>
                          <a:ea typeface="+mn-ea"/>
                          <a:cs typeface="+mn-cs"/>
                        </a:rPr>
                        <a:t>часах (максимально – минимально)</a:t>
                      </a: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ctr" defTabSz="457200" rtl="0" eaLnBrk="1" latinLnBrk="0" hangingPunct="1">
                        <a:lnSpc>
                          <a:spcPct val="100000"/>
                        </a:lnSpc>
                        <a:spcBef>
                          <a:spcPts val="0"/>
                        </a:spcBef>
                        <a:spcAft>
                          <a:spcPts val="0"/>
                        </a:spcAft>
                      </a:pP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354343682"/>
                  </a:ext>
                </a:extLst>
              </a:tr>
              <a:tr h="403020">
                <a:tc vMerge="1">
                  <a:txBody>
                    <a:bodyPr/>
                    <a:lstStyle/>
                    <a:p>
                      <a:endParaRPr lang="ru-RU"/>
                    </a:p>
                  </a:txBody>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80</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128–96</a:t>
                      </a:r>
                      <a:endParaRPr lang="ru-RU" sz="14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188–142</a:t>
                      </a:r>
                      <a:endParaRPr lang="ru-RU" sz="1200" kern="120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256–192</a:t>
                      </a:r>
                      <a:endParaRPr lang="ru-RU" sz="1200" kern="120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384–288</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544–408</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672–504</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832–624</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960–720</a:t>
                      </a:r>
                      <a:endParaRPr lang="ru-RU" sz="1200" kern="120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1088–816</a:t>
                      </a:r>
                      <a:endParaRPr lang="ru-RU" sz="1200" kern="120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1216–912</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1344–1008</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1472–1104</a:t>
                      </a:r>
                      <a:endParaRPr lang="ru-RU" sz="1200" kern="1200" dirty="0">
                        <a:solidFill>
                          <a:schemeClr val="dk1"/>
                        </a:solidFill>
                        <a:effectLst/>
                        <a:latin typeface="+mn-lt"/>
                        <a:ea typeface="+mn-ea"/>
                        <a:cs typeface="+mn-cs"/>
                      </a:endParaRPr>
                    </a:p>
                  </a:txBody>
                  <a:tcPr marL="3092" marR="30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59316501"/>
                  </a:ext>
                </a:extLst>
              </a:tr>
              <a:tr h="300446">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 Профессиональный компонент</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64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106–76</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162–120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218–162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332–246</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474–352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586–436</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728–542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842–626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956–710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1068–794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1182–880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1294–964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2112422"/>
                  </a:ext>
                </a:extLst>
              </a:tr>
              <a:tr h="166273">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 Общепрофессиональный цикл</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 </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5237328"/>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1.1.1. Модуль (название модуля)</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5–4</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23–14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34–24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48–36</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48–36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48–36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48–36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48–36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60099797"/>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1.1.1.1. Основы права</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3335053"/>
                  </a:ext>
                </a:extLst>
              </a:tr>
              <a:tr h="166273">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1.1.1.2. Деловые коммуникации</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3–2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5–3</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5130556"/>
                  </a:ext>
                </a:extLst>
              </a:tr>
              <a:tr h="332545">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1.1.1.3. Основы экономики, предпринимательской деятельности</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2–1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4–3</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5–4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8–5</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14–10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6246902"/>
                  </a:ext>
                </a:extLst>
              </a:tr>
              <a:tr h="197872">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1.1.1.4. </a:t>
                      </a:r>
                      <a:r>
                        <a:rPr lang="en-US" sz="1200" kern="1200" dirty="0" err="1">
                          <a:solidFill>
                            <a:schemeClr val="dk1"/>
                          </a:solidFill>
                          <a:effectLst/>
                          <a:latin typeface="+mn-lt"/>
                          <a:ea typeface="+mn-ea"/>
                          <a:cs typeface="+mn-cs"/>
                        </a:rPr>
                        <a:t>Информационные</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технологии</a:t>
                      </a:r>
                      <a:endParaRPr lang="ru-RU" sz="1200" kern="1200" dirty="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72269635"/>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1.1.2. Модуль (название модуля)</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8–5</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10–7</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10–7</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13–10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20–16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1197687"/>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1.1.2.1. Охрана труда</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6–4</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6540310"/>
                  </a:ext>
                </a:extLst>
              </a:tr>
              <a:tr h="166273">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1.1.2.2. Охрана окружающей среды</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2–1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28827119"/>
                  </a:ext>
                </a:extLst>
              </a:tr>
              <a:tr h="166273">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 Специальный цикл</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 </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27076232"/>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 Модуль (название модуля)</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15–11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26–19</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42–31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65–50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109–80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122–92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144–110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158–116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194–138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218–162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256–192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284–210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002420"/>
                  </a:ext>
                </a:extLst>
              </a:tr>
              <a:tr h="197872">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1.2.1.1. </a:t>
                      </a:r>
                      <a:r>
                        <a:rPr lang="en-US" sz="1200" kern="1200" dirty="0" err="1">
                          <a:solidFill>
                            <a:schemeClr val="dk1"/>
                          </a:solidFill>
                          <a:effectLst/>
                          <a:latin typeface="+mn-lt"/>
                          <a:ea typeface="+mn-ea"/>
                          <a:cs typeface="+mn-cs"/>
                        </a:rPr>
                        <a:t>Технология</a:t>
                      </a:r>
                      <a:endParaRPr lang="ru-RU" sz="1200" kern="1200" dirty="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8–6</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26–19</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36–28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68–50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72–54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76–58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80–58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114–78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132–98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164–124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186–136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4010159"/>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1.2.1.2. Техника</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4–2</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10–8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15–12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20–14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22–17</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30–22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32–24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34–26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40–30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46–34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52–40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60555525"/>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1.2.1.3. Материаловедение</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2–2</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13–10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22–18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28–20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28–20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28–20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28–20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28–20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0493617"/>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1.2.1.4. Графика</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1–1</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12–9</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16–12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18–14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38512508"/>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1.2.2. Модуль (название модуля)</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78–56</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120–90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160–120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244–180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338–254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428–320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530–392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612–456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690–518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778–578</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854–634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938–700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42517658"/>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1.2.2.1. Производственное обучение</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 </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05520902"/>
                  </a:ext>
                </a:extLst>
              </a:tr>
              <a:tr h="197872">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1.2.2.2. Производственная практика</a:t>
                      </a:r>
                      <a:endParaRPr lang="ru-RU" sz="1200" kern="120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 </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7536021"/>
                  </a:ext>
                </a:extLst>
              </a:tr>
              <a:tr h="498818">
                <a:tc>
                  <a:txBody>
                    <a:bodyPr/>
                    <a:lstStyle/>
                    <a:p>
                      <a:pPr marL="0" algn="ctr" defTabSz="457200" rtl="0" eaLnBrk="1" latinLnBrk="0" hangingPunct="1">
                        <a:lnSpc>
                          <a:spcPct val="100000"/>
                        </a:lnSpc>
                        <a:spcBef>
                          <a:spcPts val="0"/>
                        </a:spcBef>
                        <a:spcAft>
                          <a:spcPts val="0"/>
                        </a:spcAft>
                      </a:pPr>
                      <a:r>
                        <a:rPr lang="ru-RU" sz="1200" kern="1200">
                          <a:solidFill>
                            <a:schemeClr val="dk1"/>
                          </a:solidFill>
                          <a:effectLst/>
                          <a:latin typeface="+mn-lt"/>
                          <a:ea typeface="+mn-ea"/>
                          <a:cs typeface="+mn-cs"/>
                        </a:rPr>
                        <a:t>2. Компонент учреждения образования (иной организации, осуществляющей образовательную деятельность)</a:t>
                      </a: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14–12</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18–14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30–22</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44–34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62–48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78–60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96–74</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110–86</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124–98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140–110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154–120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170–132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7362791"/>
                  </a:ext>
                </a:extLst>
              </a:tr>
              <a:tr h="166273">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3. </a:t>
                      </a:r>
                      <a:r>
                        <a:rPr lang="en-US" sz="1200" kern="1200" dirty="0" err="1">
                          <a:solidFill>
                            <a:schemeClr val="dk1"/>
                          </a:solidFill>
                          <a:effectLst/>
                          <a:latin typeface="+mn-lt"/>
                          <a:ea typeface="+mn-ea"/>
                          <a:cs typeface="+mn-cs"/>
                        </a:rPr>
                        <a:t>Консультации</a:t>
                      </a:r>
                      <a:endParaRPr lang="ru-RU" sz="1200" kern="1200" dirty="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 </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 </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6715787"/>
                  </a:ext>
                </a:extLst>
              </a:tr>
              <a:tr h="166273">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4. </a:t>
                      </a:r>
                      <a:r>
                        <a:rPr lang="en-US" sz="1200" kern="1200" dirty="0" err="1">
                          <a:solidFill>
                            <a:schemeClr val="dk1"/>
                          </a:solidFill>
                          <a:effectLst/>
                          <a:latin typeface="+mn-lt"/>
                          <a:ea typeface="+mn-ea"/>
                          <a:cs typeface="+mn-cs"/>
                        </a:rPr>
                        <a:t>Квалификационный</a:t>
                      </a:r>
                      <a:r>
                        <a:rPr lang="en-US" sz="1200" kern="1200" dirty="0">
                          <a:solidFill>
                            <a:schemeClr val="dk1"/>
                          </a:solidFill>
                          <a:effectLst/>
                          <a:latin typeface="+mn-lt"/>
                          <a:ea typeface="+mn-ea"/>
                          <a:cs typeface="+mn-cs"/>
                        </a:rPr>
                        <a:t> </a:t>
                      </a:r>
                      <a:r>
                        <a:rPr lang="en-US" sz="1200" kern="1200" dirty="0" err="1">
                          <a:solidFill>
                            <a:schemeClr val="dk1"/>
                          </a:solidFill>
                          <a:effectLst/>
                          <a:latin typeface="+mn-lt"/>
                          <a:ea typeface="+mn-ea"/>
                          <a:cs typeface="+mn-cs"/>
                        </a:rPr>
                        <a:t>экзамен</a:t>
                      </a:r>
                      <a:endParaRPr lang="ru-RU" sz="1200" kern="1200" dirty="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a:solidFill>
                            <a:schemeClr val="dk1"/>
                          </a:solidFill>
                          <a:effectLst/>
                          <a:latin typeface="+mn-lt"/>
                          <a:ea typeface="+mn-ea"/>
                          <a:cs typeface="+mn-cs"/>
                        </a:rPr>
                        <a:t>8</a:t>
                      </a:r>
                      <a:endParaRPr lang="ru-RU" sz="14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2100808"/>
                  </a:ext>
                </a:extLst>
              </a:tr>
              <a:tr h="403020">
                <a:tc>
                  <a:txBody>
                    <a:bodyPr/>
                    <a:lstStyle/>
                    <a:p>
                      <a:pPr marL="0" algn="ctr" defTabSz="457200" rtl="0" eaLnBrk="1" latinLnBrk="0" hangingPunct="1">
                        <a:lnSpc>
                          <a:spcPct val="100000"/>
                        </a:lnSpc>
                        <a:spcBef>
                          <a:spcPts val="0"/>
                        </a:spcBef>
                        <a:spcAft>
                          <a:spcPts val="0"/>
                        </a:spcAft>
                      </a:pPr>
                      <a:r>
                        <a:rPr lang="en-US" sz="1200" kern="1200" dirty="0" err="1">
                          <a:solidFill>
                            <a:schemeClr val="dk1"/>
                          </a:solidFill>
                          <a:effectLst/>
                          <a:latin typeface="+mn-lt"/>
                          <a:ea typeface="+mn-ea"/>
                          <a:cs typeface="+mn-cs"/>
                        </a:rPr>
                        <a:t>Итого</a:t>
                      </a:r>
                      <a:endParaRPr lang="ru-RU" sz="1200" kern="1200" dirty="0">
                        <a:solidFill>
                          <a:schemeClr val="dk1"/>
                        </a:solidFill>
                        <a:effectLst/>
                        <a:latin typeface="+mn-lt"/>
                        <a:ea typeface="+mn-ea"/>
                        <a:cs typeface="+mn-cs"/>
                      </a:endParaRPr>
                    </a:p>
                  </a:txBody>
                  <a:tcPr marL="3092" marR="30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80</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Bef>
                          <a:spcPts val="225"/>
                        </a:spcBef>
                        <a:spcAft>
                          <a:spcPts val="225"/>
                        </a:spcAft>
                      </a:pPr>
                      <a:r>
                        <a:rPr lang="en-US" sz="1200" kern="1200" dirty="0">
                          <a:solidFill>
                            <a:schemeClr val="dk1"/>
                          </a:solidFill>
                          <a:effectLst/>
                          <a:latin typeface="+mn-lt"/>
                          <a:ea typeface="+mn-ea"/>
                          <a:cs typeface="+mn-cs"/>
                        </a:rPr>
                        <a:t>128–96</a:t>
                      </a:r>
                      <a:endParaRPr lang="ru-RU" sz="14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188–142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256–192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384–288</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a:solidFill>
                            <a:schemeClr val="dk1"/>
                          </a:solidFill>
                          <a:effectLst/>
                          <a:latin typeface="+mn-lt"/>
                          <a:ea typeface="+mn-ea"/>
                          <a:cs typeface="+mn-cs"/>
                        </a:rPr>
                        <a:t>544–408</a:t>
                      </a:r>
                      <a:endParaRPr lang="ru-RU" sz="1200" kern="120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672–504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832–624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960–720</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1088–816</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1216–912</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1344–1008</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1472–1104</a:t>
                      </a:r>
                      <a:endParaRPr lang="ru-RU" sz="1200" kern="1200" dirty="0">
                        <a:solidFill>
                          <a:schemeClr val="dk1"/>
                        </a:solidFill>
                        <a:effectLst/>
                        <a:latin typeface="+mn-lt"/>
                        <a:ea typeface="+mn-ea"/>
                        <a:cs typeface="+mn-cs"/>
                      </a:endParaRPr>
                    </a:p>
                  </a:txBody>
                  <a:tcPr marL="3092" marR="309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5693541"/>
                  </a:ext>
                </a:extLst>
              </a:tr>
            </a:tbl>
          </a:graphicData>
        </a:graphic>
      </p:graphicFrame>
    </p:spTree>
    <p:extLst>
      <p:ext uri="{BB962C8B-B14F-4D97-AF65-F5344CB8AC3E}">
        <p14:creationId xmlns:p14="http://schemas.microsoft.com/office/powerpoint/2010/main" val="284034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xmlns="" id="{5382D001-49F1-4D52-9236-ACAA1FD28F67}"/>
              </a:ext>
            </a:extLst>
          </p:cNvPr>
          <p:cNvSpPr/>
          <p:nvPr/>
        </p:nvSpPr>
        <p:spPr>
          <a:xfrm>
            <a:off x="186958" y="267984"/>
            <a:ext cx="11585853" cy="1477328"/>
          </a:xfrm>
          <a:prstGeom prst="rect">
            <a:avLst/>
          </a:prstGeom>
        </p:spPr>
        <p:txBody>
          <a:bodyPr vert="horz" lIns="91440" tIns="45720" rIns="91440" bIns="45720" rtlCol="0">
            <a:noAutofit/>
          </a:bodyPr>
          <a:lstStyle/>
          <a:p>
            <a:pPr algn="just">
              <a:spcBef>
                <a:spcPts val="1000"/>
              </a:spcBef>
              <a:buClr>
                <a:schemeClr val="accent1"/>
              </a:buClr>
              <a:buSzPct val="80000"/>
            </a:pPr>
            <a:r>
              <a:rPr lang="ru-RU" sz="2000" dirty="0">
                <a:solidFill>
                  <a:schemeClr val="bg1"/>
                </a:solidFill>
              </a:rPr>
              <a:t>     </a:t>
            </a:r>
            <a:r>
              <a:rPr lang="ru-RU" sz="2000" b="1" dirty="0">
                <a:solidFill>
                  <a:schemeClr val="bg1"/>
                </a:solidFill>
              </a:rPr>
              <a:t>Матрица профессиональной подготовки, переподготовки рабочих (служащих) </a:t>
            </a:r>
            <a:r>
              <a:rPr lang="ru-RU" sz="2000" dirty="0">
                <a:solidFill>
                  <a:schemeClr val="bg1"/>
                </a:solidFill>
              </a:rPr>
              <a:t>– содержательная структура учебного плана, отражающая наиболее общую форму представления содержания профессиональной подготовки, переподготовки рабочих (служащих), определяющая основные структурные компоненты, циклы, модули, образовательные области и примерные (ориентировочные) объемы учебного времени, отводимые на их изучение в зависимости от сроков обучения при профессиональной подготовке и переподготовке.</a:t>
            </a:r>
          </a:p>
          <a:p>
            <a:pPr algn="just">
              <a:spcBef>
                <a:spcPts val="1000"/>
              </a:spcBef>
              <a:buClr>
                <a:schemeClr val="accent1"/>
              </a:buClr>
              <a:buSzPct val="80000"/>
            </a:pPr>
            <a:r>
              <a:rPr lang="ru-RU" sz="2000" dirty="0">
                <a:solidFill>
                  <a:schemeClr val="bg1"/>
                </a:solidFill>
              </a:rPr>
              <a:t>     Структура матрицы профессиональной подготовки рабочих (служащих), матрицы переподготовки рабочих (служащих) включает:</a:t>
            </a:r>
          </a:p>
        </p:txBody>
      </p:sp>
      <p:sp>
        <p:nvSpPr>
          <p:cNvPr id="4" name="Прямоугольник 3">
            <a:extLst>
              <a:ext uri="{FF2B5EF4-FFF2-40B4-BE49-F238E27FC236}">
                <a16:creationId xmlns:a16="http://schemas.microsoft.com/office/drawing/2014/main" xmlns="" id="{5B3D65C6-12CB-48FA-9B98-80ACE432F293}"/>
              </a:ext>
            </a:extLst>
          </p:cNvPr>
          <p:cNvSpPr/>
          <p:nvPr/>
        </p:nvSpPr>
        <p:spPr>
          <a:xfrm>
            <a:off x="186957" y="5340105"/>
            <a:ext cx="11585853" cy="1477329"/>
          </a:xfrm>
          <a:prstGeom prst="rect">
            <a:avLst/>
          </a:prstGeom>
        </p:spPr>
        <p:txBody>
          <a:bodyPr vert="horz" lIns="91440" tIns="45720" rIns="91440" bIns="45720" rtlCol="0">
            <a:noAutofit/>
          </a:bodyPr>
          <a:lstStyle/>
          <a:p>
            <a:pPr algn="just">
              <a:spcBef>
                <a:spcPts val="1000"/>
              </a:spcBef>
              <a:buClr>
                <a:schemeClr val="accent1"/>
              </a:buClr>
              <a:buSzPct val="80000"/>
            </a:pPr>
            <a:r>
              <a:rPr lang="ru-RU" sz="2000" dirty="0">
                <a:solidFill>
                  <a:schemeClr val="bg1"/>
                </a:solidFill>
              </a:rPr>
              <a:t>     При разработке учебных планов повышения квалификации рабочих (служащих) конкретизируются наименования учебных дисциплин (в том числе входящих в модуль), соответствующих образовательных областей с учетом специфики содержания деятельности по конкретной профессии рабочего (должности служащего) и указывается время на их изучение.</a:t>
            </a:r>
          </a:p>
        </p:txBody>
      </p:sp>
      <p:sp>
        <p:nvSpPr>
          <p:cNvPr id="8" name="Прямоугольник 7">
            <a:extLst>
              <a:ext uri="{FF2B5EF4-FFF2-40B4-BE49-F238E27FC236}">
                <a16:creationId xmlns:a16="http://schemas.microsoft.com/office/drawing/2014/main" xmlns="" id="{9ABB1D56-AB03-4009-9B76-10DBC3208ABC}"/>
              </a:ext>
            </a:extLst>
          </p:cNvPr>
          <p:cNvSpPr/>
          <p:nvPr/>
        </p:nvSpPr>
        <p:spPr>
          <a:xfrm>
            <a:off x="747573" y="3297441"/>
            <a:ext cx="8222255"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Прямоугольник 17">
            <a:extLst>
              <a:ext uri="{FF2B5EF4-FFF2-40B4-BE49-F238E27FC236}">
                <a16:creationId xmlns:a16="http://schemas.microsoft.com/office/drawing/2014/main" xmlns="" id="{FF59F0E0-808E-4D08-BBD8-E9B730708B31}"/>
              </a:ext>
            </a:extLst>
          </p:cNvPr>
          <p:cNvSpPr/>
          <p:nvPr/>
        </p:nvSpPr>
        <p:spPr>
          <a:xfrm>
            <a:off x="1157604" y="3782724"/>
            <a:ext cx="10779404"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Объект 2">
            <a:extLst>
              <a:ext uri="{FF2B5EF4-FFF2-40B4-BE49-F238E27FC236}">
                <a16:creationId xmlns:a16="http://schemas.microsoft.com/office/drawing/2014/main" xmlns="" id="{0DEF08BA-4BC8-4BE3-A43B-CFB87C8DA132}"/>
              </a:ext>
            </a:extLst>
          </p:cNvPr>
          <p:cNvSpPr txBox="1">
            <a:spLocks/>
          </p:cNvSpPr>
          <p:nvPr/>
        </p:nvSpPr>
        <p:spPr>
          <a:xfrm>
            <a:off x="747574" y="3325900"/>
            <a:ext cx="9971141"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профессиональный компонент (общеобразовательный цикл, специальный цикл) </a:t>
            </a:r>
          </a:p>
        </p:txBody>
      </p:sp>
      <p:sp>
        <p:nvSpPr>
          <p:cNvPr id="12" name="Объект 2">
            <a:extLst>
              <a:ext uri="{FF2B5EF4-FFF2-40B4-BE49-F238E27FC236}">
                <a16:creationId xmlns:a16="http://schemas.microsoft.com/office/drawing/2014/main" xmlns="" id="{79C68593-D9A5-499C-A467-F5CD1C73CDC8}"/>
              </a:ext>
            </a:extLst>
          </p:cNvPr>
          <p:cNvSpPr txBox="1">
            <a:spLocks/>
          </p:cNvSpPr>
          <p:nvPr/>
        </p:nvSpPr>
        <p:spPr>
          <a:xfrm>
            <a:off x="1157604" y="3805002"/>
            <a:ext cx="107794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компонент учреждения образования (иной организации, осуществляющей образовательную деятельность</a:t>
            </a:r>
          </a:p>
        </p:txBody>
      </p:sp>
      <p:sp>
        <p:nvSpPr>
          <p:cNvPr id="21" name="Прямоугольник 20">
            <a:extLst>
              <a:ext uri="{FF2B5EF4-FFF2-40B4-BE49-F238E27FC236}">
                <a16:creationId xmlns:a16="http://schemas.microsoft.com/office/drawing/2014/main" xmlns="" id="{58F466F4-DEE6-4439-A26E-D3575FFA4347}"/>
              </a:ext>
            </a:extLst>
          </p:cNvPr>
          <p:cNvSpPr/>
          <p:nvPr/>
        </p:nvSpPr>
        <p:spPr>
          <a:xfrm>
            <a:off x="1599187" y="4282832"/>
            <a:ext cx="1840699"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Прямоугольник 21">
            <a:extLst>
              <a:ext uri="{FF2B5EF4-FFF2-40B4-BE49-F238E27FC236}">
                <a16:creationId xmlns:a16="http://schemas.microsoft.com/office/drawing/2014/main" xmlns="" id="{C73C11D4-5CAE-45A9-A322-9A4171C9715D}"/>
              </a:ext>
            </a:extLst>
          </p:cNvPr>
          <p:cNvSpPr/>
          <p:nvPr/>
        </p:nvSpPr>
        <p:spPr>
          <a:xfrm>
            <a:off x="2006407" y="4778248"/>
            <a:ext cx="3262279"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Объект 2">
            <a:extLst>
              <a:ext uri="{FF2B5EF4-FFF2-40B4-BE49-F238E27FC236}">
                <a16:creationId xmlns:a16="http://schemas.microsoft.com/office/drawing/2014/main" xmlns="" id="{2BE05B43-28F5-431D-BD75-FE58CD074DEC}"/>
              </a:ext>
            </a:extLst>
          </p:cNvPr>
          <p:cNvSpPr txBox="1">
            <a:spLocks/>
          </p:cNvSpPr>
          <p:nvPr/>
        </p:nvSpPr>
        <p:spPr>
          <a:xfrm>
            <a:off x="1599553" y="4303838"/>
            <a:ext cx="10173257"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консультации</a:t>
            </a:r>
          </a:p>
        </p:txBody>
      </p:sp>
      <p:sp>
        <p:nvSpPr>
          <p:cNvPr id="17" name="Объект 2">
            <a:extLst>
              <a:ext uri="{FF2B5EF4-FFF2-40B4-BE49-F238E27FC236}">
                <a16:creationId xmlns:a16="http://schemas.microsoft.com/office/drawing/2014/main" xmlns="" id="{C27D108B-3DD6-4D40-A856-BA1438DE520A}"/>
              </a:ext>
            </a:extLst>
          </p:cNvPr>
          <p:cNvSpPr txBox="1">
            <a:spLocks/>
          </p:cNvSpPr>
          <p:nvPr/>
        </p:nvSpPr>
        <p:spPr>
          <a:xfrm>
            <a:off x="2006407" y="4782345"/>
            <a:ext cx="9969696"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квалификационный экзамен </a:t>
            </a:r>
          </a:p>
        </p:txBody>
      </p:sp>
    </p:spTree>
    <p:extLst>
      <p:ext uri="{BB962C8B-B14F-4D97-AF65-F5344CB8AC3E}">
        <p14:creationId xmlns:p14="http://schemas.microsoft.com/office/powerpoint/2010/main" val="294369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5BF00DEE-B7E3-4335-981E-CAA3589181D2}"/>
              </a:ext>
            </a:extLst>
          </p:cNvPr>
          <p:cNvSpPr/>
          <p:nvPr/>
        </p:nvSpPr>
        <p:spPr>
          <a:xfrm>
            <a:off x="303073" y="2951018"/>
            <a:ext cx="11585854" cy="1956626"/>
          </a:xfrm>
          <a:prstGeom prst="rect">
            <a:avLst/>
          </a:prstGeom>
        </p:spPr>
        <p:txBody>
          <a:bodyPr vert="horz" lIns="91440" tIns="45720" rIns="91440" bIns="45720" rtlCol="0">
            <a:noAutofit/>
          </a:bodyPr>
          <a:lstStyle/>
          <a:p>
            <a:pPr algn="ctr">
              <a:buClr>
                <a:schemeClr val="accent1"/>
              </a:buClr>
              <a:buSzPct val="80000"/>
            </a:pPr>
            <a:r>
              <a:rPr lang="ru-RU" sz="2800" b="1" dirty="0" smtClean="0">
                <a:solidFill>
                  <a:schemeClr val="bg1"/>
                </a:solidFill>
                <a:latin typeface="+mj-lt"/>
                <a:cs typeface="Times New Roman" panose="02020603050405020304" pitchFamily="18" charset="0"/>
              </a:rPr>
              <a:t>Учебные программы </a:t>
            </a:r>
            <a:r>
              <a:rPr lang="ru-RU" sz="2800" b="1" dirty="0">
                <a:solidFill>
                  <a:schemeClr val="bg1"/>
                </a:solidFill>
                <a:latin typeface="+mj-lt"/>
                <a:cs typeface="Times New Roman" panose="02020603050405020304" pitchFamily="18" charset="0"/>
              </a:rPr>
              <a:t>по </a:t>
            </a:r>
            <a:r>
              <a:rPr lang="ru-RU" sz="2800" b="1" dirty="0" smtClean="0">
                <a:solidFill>
                  <a:schemeClr val="bg1"/>
                </a:solidFill>
                <a:latin typeface="+mj-lt"/>
                <a:cs typeface="Times New Roman" panose="02020603050405020304" pitchFamily="18" charset="0"/>
              </a:rPr>
              <a:t>учебным дисциплинам, модулям</a:t>
            </a:r>
            <a:endParaRPr lang="ru-RU" sz="2800" b="1" dirty="0">
              <a:solidFill>
                <a:schemeClr val="bg1"/>
              </a:solidFill>
              <a:latin typeface="+mj-lt"/>
              <a:cs typeface="Times New Roman" panose="02020603050405020304" pitchFamily="18" charset="0"/>
            </a:endParaRPr>
          </a:p>
          <a:p>
            <a:pPr algn="just">
              <a:buClr>
                <a:schemeClr val="accent1"/>
              </a:buClr>
              <a:buSzPct val="80000"/>
            </a:pP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28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F7E6F47E-4712-42DD-99E6-D39E0A9AF40C}"/>
              </a:ext>
            </a:extLst>
          </p:cNvPr>
          <p:cNvSpPr/>
          <p:nvPr/>
        </p:nvSpPr>
        <p:spPr>
          <a:xfrm>
            <a:off x="234950" y="1099567"/>
            <a:ext cx="11722100" cy="4221733"/>
          </a:xfrm>
          <a:prstGeom prst="rect">
            <a:avLst/>
          </a:prstGeom>
        </p:spPr>
        <p:txBody>
          <a:bodyPr vert="horz" lIns="91440" tIns="45720" rIns="91440" bIns="45720" rtlCol="0">
            <a:noAutofit/>
          </a:bodyPr>
          <a:lstStyle/>
          <a:p>
            <a:pPr algn="just">
              <a:buClr>
                <a:schemeClr val="accent1"/>
              </a:buClr>
              <a:buSzPct val="80000"/>
            </a:pPr>
            <a:r>
              <a:rPr lang="ru-RU" sz="2000" dirty="0">
                <a:solidFill>
                  <a:schemeClr val="bg1"/>
                </a:solidFill>
              </a:rPr>
              <a:t>     Учебная программа по учебной дисциплине, модулю определяет цели и задачи изучения учебной дисциплины, модуля, ее содержание, время, отведенное на изучение отдельных тем, основные требования к результатам учебной деятельности слушателей, рекомендуемые формы и методы обучения, перечень необходимых учебных изданий и средств обучения.</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Учебные программы по учебным дисциплинам, модулям разрабатываются учреждениями образования, иными организациями, и утверждаются их руководителями или уполномоченными ими лицами, руководителями обособленных подразделений. </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При необходимости учебно-программная документация образовательных программ профессиональной подготовки, переподготовки, повышения квалификации рабочих (служащих), учреждения образования, иной организации может согласовываться с региональными службами занятости (если обучение проходят безработные граждане), с организацией – заказчиком кадров (если непрерывное профессиональное обучение проводится для конкретного нанимателя), местными исполнительными и распорядительными органами.</a:t>
            </a:r>
          </a:p>
        </p:txBody>
      </p:sp>
    </p:spTree>
    <p:extLst>
      <p:ext uri="{BB962C8B-B14F-4D97-AF65-F5344CB8AC3E}">
        <p14:creationId xmlns:p14="http://schemas.microsoft.com/office/powerpoint/2010/main" val="1949362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4A7A5420-933E-4730-832C-BC749D0173EA}"/>
              </a:ext>
            </a:extLst>
          </p:cNvPr>
          <p:cNvSpPr/>
          <p:nvPr/>
        </p:nvSpPr>
        <p:spPr>
          <a:xfrm>
            <a:off x="1103433" y="2348751"/>
            <a:ext cx="2109668"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Объект 2">
            <a:extLst>
              <a:ext uri="{FF2B5EF4-FFF2-40B4-BE49-F238E27FC236}">
                <a16:creationId xmlns:a16="http://schemas.microsoft.com/office/drawing/2014/main" xmlns="" id="{C8AE3B3C-116B-4D86-B809-47D5C62E397C}"/>
              </a:ext>
            </a:extLst>
          </p:cNvPr>
          <p:cNvSpPr txBox="1">
            <a:spLocks/>
          </p:cNvSpPr>
          <p:nvPr/>
        </p:nvSpPr>
        <p:spPr>
          <a:xfrm>
            <a:off x="374650" y="868844"/>
            <a:ext cx="11664950" cy="442695"/>
          </a:xfrm>
          <a:prstGeom prst="rect">
            <a:avLst/>
          </a:prstGeom>
        </p:spPr>
        <p:txBody>
          <a:bodyPr vert="horz" lIns="91440" tIns="45720" rIns="91440" bIns="45720" rtlCol="0">
            <a:noAutofit/>
          </a:bodyPr>
          <a:lstStyle>
            <a:defPPr>
              <a:defRPr lang="en-US"/>
            </a:defPPr>
            <a:lvl1pPr indent="0">
              <a:spcBef>
                <a:spcPts val="1000"/>
              </a:spcBef>
              <a:spcAft>
                <a:spcPts val="0"/>
              </a:spcAft>
              <a:buClr>
                <a:schemeClr val="accent1"/>
              </a:buClr>
              <a:buSzPct val="80000"/>
              <a:buFont typeface="Wingdings 3" charset="2"/>
              <a:buNone/>
              <a:defRPr sz="1600" b="1" u="sng">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ru-RU" sz="2400" u="none" dirty="0"/>
              <a:t>Учебные программы по учебным дисциплинам, модулям профессионального компонента включают:</a:t>
            </a:r>
          </a:p>
        </p:txBody>
      </p:sp>
      <p:sp>
        <p:nvSpPr>
          <p:cNvPr id="7" name="Объект 2">
            <a:extLst>
              <a:ext uri="{FF2B5EF4-FFF2-40B4-BE49-F238E27FC236}">
                <a16:creationId xmlns:a16="http://schemas.microsoft.com/office/drawing/2014/main" xmlns="" id="{89DCF5AE-615F-464E-84A4-F4F789AAFD56}"/>
              </a:ext>
            </a:extLst>
          </p:cNvPr>
          <p:cNvSpPr txBox="1">
            <a:spLocks/>
          </p:cNvSpPr>
          <p:nvPr/>
        </p:nvSpPr>
        <p:spPr>
          <a:xfrm>
            <a:off x="1161317" y="2350966"/>
            <a:ext cx="35150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титульный лист</a:t>
            </a:r>
          </a:p>
        </p:txBody>
      </p:sp>
      <p:sp>
        <p:nvSpPr>
          <p:cNvPr id="9" name="Объект 2">
            <a:extLst>
              <a:ext uri="{FF2B5EF4-FFF2-40B4-BE49-F238E27FC236}">
                <a16:creationId xmlns:a16="http://schemas.microsoft.com/office/drawing/2014/main" xmlns="" id="{66378A28-8E51-4155-907A-A3E8FF84AD15}"/>
              </a:ext>
            </a:extLst>
          </p:cNvPr>
          <p:cNvSpPr txBox="1">
            <a:spLocks/>
          </p:cNvSpPr>
          <p:nvPr/>
        </p:nvSpPr>
        <p:spPr>
          <a:xfrm>
            <a:off x="1466117" y="2853490"/>
            <a:ext cx="35150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пояснительную записку</a:t>
            </a:r>
          </a:p>
        </p:txBody>
      </p:sp>
      <p:sp>
        <p:nvSpPr>
          <p:cNvPr id="10" name="Объект 2">
            <a:extLst>
              <a:ext uri="{FF2B5EF4-FFF2-40B4-BE49-F238E27FC236}">
                <a16:creationId xmlns:a16="http://schemas.microsoft.com/office/drawing/2014/main" xmlns="" id="{D8D33F5B-59FD-468A-B010-C466367689B3}"/>
              </a:ext>
            </a:extLst>
          </p:cNvPr>
          <p:cNvSpPr txBox="1">
            <a:spLocks/>
          </p:cNvSpPr>
          <p:nvPr/>
        </p:nvSpPr>
        <p:spPr>
          <a:xfrm>
            <a:off x="1796317" y="3322353"/>
            <a:ext cx="351500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тематический план</a:t>
            </a:r>
          </a:p>
        </p:txBody>
      </p:sp>
      <p:sp>
        <p:nvSpPr>
          <p:cNvPr id="11" name="Объект 2">
            <a:extLst>
              <a:ext uri="{FF2B5EF4-FFF2-40B4-BE49-F238E27FC236}">
                <a16:creationId xmlns:a16="http://schemas.microsoft.com/office/drawing/2014/main" xmlns="" id="{8A701F92-180F-4E33-B0D8-FCF00CE75555}"/>
              </a:ext>
            </a:extLst>
          </p:cNvPr>
          <p:cNvSpPr txBox="1">
            <a:spLocks/>
          </p:cNvSpPr>
          <p:nvPr/>
        </p:nvSpPr>
        <p:spPr>
          <a:xfrm>
            <a:off x="2213948" y="3747966"/>
            <a:ext cx="3702783"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содержание учебной программы</a:t>
            </a:r>
          </a:p>
        </p:txBody>
      </p:sp>
      <p:sp>
        <p:nvSpPr>
          <p:cNvPr id="15" name="Прямоугольник 14">
            <a:extLst>
              <a:ext uri="{FF2B5EF4-FFF2-40B4-BE49-F238E27FC236}">
                <a16:creationId xmlns:a16="http://schemas.microsoft.com/office/drawing/2014/main" xmlns="" id="{429C56D2-DBC6-4173-BE67-16B7A17E2003}"/>
              </a:ext>
            </a:extLst>
          </p:cNvPr>
          <p:cNvSpPr/>
          <p:nvPr/>
        </p:nvSpPr>
        <p:spPr>
          <a:xfrm>
            <a:off x="1444150" y="2853490"/>
            <a:ext cx="2823049" cy="410527"/>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Прямоугольник 15">
            <a:extLst>
              <a:ext uri="{FF2B5EF4-FFF2-40B4-BE49-F238E27FC236}">
                <a16:creationId xmlns:a16="http://schemas.microsoft.com/office/drawing/2014/main" xmlns="" id="{CBEEFAA7-19E1-4531-94F7-03E254DCC67F}"/>
              </a:ext>
            </a:extLst>
          </p:cNvPr>
          <p:cNvSpPr/>
          <p:nvPr/>
        </p:nvSpPr>
        <p:spPr>
          <a:xfrm>
            <a:off x="1796317" y="3352410"/>
            <a:ext cx="2356583" cy="340489"/>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Прямоугольник 16">
            <a:extLst>
              <a:ext uri="{FF2B5EF4-FFF2-40B4-BE49-F238E27FC236}">
                <a16:creationId xmlns:a16="http://schemas.microsoft.com/office/drawing/2014/main" xmlns="" id="{09370174-2339-4D4C-BE56-C3777384CCA5}"/>
              </a:ext>
            </a:extLst>
          </p:cNvPr>
          <p:cNvSpPr/>
          <p:nvPr/>
        </p:nvSpPr>
        <p:spPr>
          <a:xfrm>
            <a:off x="2158267" y="3747964"/>
            <a:ext cx="3702783" cy="340489"/>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Прямоугольник 17">
            <a:extLst>
              <a:ext uri="{FF2B5EF4-FFF2-40B4-BE49-F238E27FC236}">
                <a16:creationId xmlns:a16="http://schemas.microsoft.com/office/drawing/2014/main" xmlns="" id="{1BED0EE0-1ABD-42AA-A06F-46BB51AAFFFD}"/>
              </a:ext>
            </a:extLst>
          </p:cNvPr>
          <p:cNvSpPr/>
          <p:nvPr/>
        </p:nvSpPr>
        <p:spPr>
          <a:xfrm>
            <a:off x="2567474" y="4192004"/>
            <a:ext cx="5535126" cy="340489"/>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Прямоугольник 18">
            <a:extLst>
              <a:ext uri="{FF2B5EF4-FFF2-40B4-BE49-F238E27FC236}">
                <a16:creationId xmlns:a16="http://schemas.microsoft.com/office/drawing/2014/main" xmlns="" id="{D83AE161-02B2-4B75-BEA3-83BD2CE05C77}"/>
              </a:ext>
            </a:extLst>
          </p:cNvPr>
          <p:cNvSpPr/>
          <p:nvPr/>
        </p:nvSpPr>
        <p:spPr>
          <a:xfrm>
            <a:off x="2918819" y="4637281"/>
            <a:ext cx="5056781" cy="340489"/>
          </a:xfrm>
          <a:prstGeom prst="rect">
            <a:avLst/>
          </a:prstGeom>
          <a:solidFill>
            <a:srgbClr val="A6E57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Объект 2">
            <a:extLst>
              <a:ext uri="{FF2B5EF4-FFF2-40B4-BE49-F238E27FC236}">
                <a16:creationId xmlns:a16="http://schemas.microsoft.com/office/drawing/2014/main" xmlns="" id="{A1827899-0370-42CD-9F11-C6B170AC16A0}"/>
              </a:ext>
            </a:extLst>
          </p:cNvPr>
          <p:cNvSpPr txBox="1">
            <a:spLocks/>
          </p:cNvSpPr>
          <p:nvPr/>
        </p:nvSpPr>
        <p:spPr>
          <a:xfrm>
            <a:off x="2567474" y="4203242"/>
            <a:ext cx="750008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материалы для промежуточной итоговой аттестации</a:t>
            </a:r>
          </a:p>
        </p:txBody>
      </p:sp>
      <p:sp>
        <p:nvSpPr>
          <p:cNvPr id="14" name="Объект 2">
            <a:extLst>
              <a:ext uri="{FF2B5EF4-FFF2-40B4-BE49-F238E27FC236}">
                <a16:creationId xmlns:a16="http://schemas.microsoft.com/office/drawing/2014/main" xmlns="" id="{C2EC5B79-7674-4479-B30C-87C39022AAC6}"/>
              </a:ext>
            </a:extLst>
          </p:cNvPr>
          <p:cNvSpPr txBox="1">
            <a:spLocks/>
          </p:cNvSpPr>
          <p:nvPr/>
        </p:nvSpPr>
        <p:spPr>
          <a:xfrm>
            <a:off x="2918819" y="4668836"/>
            <a:ext cx="7500084" cy="410527"/>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prstClr val="white"/>
                </a:solidFill>
                <a:effectLst/>
                <a:uLnTx/>
                <a:uFillTx/>
                <a:latin typeface="Trebuchet MS" panose="020B0603020202020204"/>
                <a:ea typeface="+mn-ea"/>
                <a:cs typeface="+mn-cs"/>
              </a:rPr>
              <a:t>перечень учебных изданий и средств обучения</a:t>
            </a:r>
          </a:p>
        </p:txBody>
      </p:sp>
    </p:spTree>
    <p:extLst>
      <p:ext uri="{BB962C8B-B14F-4D97-AF65-F5344CB8AC3E}">
        <p14:creationId xmlns:p14="http://schemas.microsoft.com/office/powerpoint/2010/main" val="268395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xmlns="" id="{FF7A793E-52E7-4B6A-B6A8-D12066FF3526}"/>
              </a:ext>
            </a:extLst>
          </p:cNvPr>
          <p:cNvPicPr>
            <a:picLocks noChangeAspect="1"/>
          </p:cNvPicPr>
          <p:nvPr/>
        </p:nvPicPr>
        <p:blipFill rotWithShape="1">
          <a:blip r:embed="rId3"/>
          <a:srcRect l="36771" t="22963" r="34687" b="8333"/>
          <a:stretch/>
        </p:blipFill>
        <p:spPr>
          <a:xfrm>
            <a:off x="469900" y="316526"/>
            <a:ext cx="4597400" cy="6224947"/>
          </a:xfrm>
          <a:prstGeom prst="rect">
            <a:avLst/>
          </a:prstGeom>
        </p:spPr>
      </p:pic>
      <p:sp>
        <p:nvSpPr>
          <p:cNvPr id="4" name="Прямоугольник 3">
            <a:extLst>
              <a:ext uri="{FF2B5EF4-FFF2-40B4-BE49-F238E27FC236}">
                <a16:creationId xmlns:a16="http://schemas.microsoft.com/office/drawing/2014/main" xmlns="" id="{2F095813-4DB5-4E2D-85CB-11A6BE270273}"/>
              </a:ext>
            </a:extLst>
          </p:cNvPr>
          <p:cNvSpPr/>
          <p:nvPr/>
        </p:nvSpPr>
        <p:spPr>
          <a:xfrm>
            <a:off x="5581650" y="1536173"/>
            <a:ext cx="6096000" cy="3785652"/>
          </a:xfrm>
          <a:prstGeom prst="rect">
            <a:avLst/>
          </a:prstGeom>
        </p:spPr>
        <p:txBody>
          <a:bodyPr vert="horz" lIns="91440" tIns="45720" rIns="91440" bIns="45720" rtlCol="0">
            <a:noAutofit/>
          </a:bodyPr>
          <a:lstStyle/>
          <a:p>
            <a:pPr algn="just">
              <a:buClr>
                <a:schemeClr val="accent1"/>
              </a:buClr>
              <a:buSzPct val="80000"/>
            </a:pPr>
            <a:r>
              <a:rPr lang="ru-RU" sz="2000" b="1" dirty="0">
                <a:solidFill>
                  <a:schemeClr val="bg1"/>
                </a:solidFill>
              </a:rPr>
              <a:t>     Титульный лист </a:t>
            </a:r>
            <a:r>
              <a:rPr lang="ru-RU" sz="2000" dirty="0">
                <a:solidFill>
                  <a:schemeClr val="bg1"/>
                </a:solidFill>
              </a:rPr>
              <a:t>содержит наименование учебной программы по учебной дисциплине, модулю, код и наименование профессии рабочего (должности служащего) согласно Общегосударственному классификатору Республики Беларусь ОКРБ 014-2017 «Занятия», утвержденному постановлением Министерства труда и социальной защиты Республики Беларусь от 24 июля 2017 г. № 33 (далее – ОКРБ 014-2017 «Занятия»), гриф утверждения учебной программы, дату утверждения и может включать сведения о рекомендациях к </a:t>
            </a:r>
            <a:r>
              <a:rPr lang="ru-RU" sz="2000" dirty="0" smtClean="0">
                <a:solidFill>
                  <a:schemeClr val="bg1"/>
                </a:solidFill>
              </a:rPr>
              <a:t>утверждению</a:t>
            </a:r>
            <a:endParaRPr lang="ru-RU" sz="2000" dirty="0">
              <a:solidFill>
                <a:schemeClr val="bg1"/>
              </a:solidFill>
            </a:endParaRPr>
          </a:p>
        </p:txBody>
      </p:sp>
    </p:spTree>
    <p:extLst>
      <p:ext uri="{BB962C8B-B14F-4D97-AF65-F5344CB8AC3E}">
        <p14:creationId xmlns:p14="http://schemas.microsoft.com/office/powerpoint/2010/main" val="98840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2F095813-4DB5-4E2D-85CB-11A6BE270273}"/>
              </a:ext>
            </a:extLst>
          </p:cNvPr>
          <p:cNvSpPr/>
          <p:nvPr/>
        </p:nvSpPr>
        <p:spPr>
          <a:xfrm>
            <a:off x="5600700" y="2488673"/>
            <a:ext cx="6096000" cy="3785652"/>
          </a:xfrm>
          <a:prstGeom prst="rect">
            <a:avLst/>
          </a:prstGeom>
        </p:spPr>
        <p:txBody>
          <a:bodyPr vert="horz" lIns="91440" tIns="45720" rIns="91440" bIns="45720" rtlCol="0">
            <a:noAutofit/>
          </a:bodyPr>
          <a:lstStyle/>
          <a:p>
            <a:pPr algn="just">
              <a:buClr>
                <a:schemeClr val="accent1"/>
              </a:buClr>
              <a:buSzPct val="80000"/>
            </a:pPr>
            <a:r>
              <a:rPr lang="ru-RU" sz="2000" dirty="0">
                <a:solidFill>
                  <a:schemeClr val="bg1"/>
                </a:solidFill>
              </a:rPr>
              <a:t>     В пояснительной записке указываются цели, задачи, методы, средства изучения учебной дисциплины (учебной дисциплины модуля) и основные требования к результатам обучения в рамках учебной </a:t>
            </a:r>
            <a:r>
              <a:rPr lang="ru-RU" sz="2000" dirty="0" smtClean="0">
                <a:solidFill>
                  <a:schemeClr val="bg1"/>
                </a:solidFill>
              </a:rPr>
              <a:t>программы</a:t>
            </a:r>
            <a:endParaRPr lang="ru-RU" sz="2000" dirty="0">
              <a:solidFill>
                <a:schemeClr val="bg1"/>
              </a:solidFill>
            </a:endParaRPr>
          </a:p>
        </p:txBody>
      </p:sp>
      <p:pic>
        <p:nvPicPr>
          <p:cNvPr id="5" name="Рисунок 4">
            <a:extLst>
              <a:ext uri="{FF2B5EF4-FFF2-40B4-BE49-F238E27FC236}">
                <a16:creationId xmlns:a16="http://schemas.microsoft.com/office/drawing/2014/main" xmlns="" id="{21ADF6B8-86A1-4381-8BCC-ED1B5EFB6A0D}"/>
              </a:ext>
            </a:extLst>
          </p:cNvPr>
          <p:cNvPicPr>
            <a:picLocks noChangeAspect="1"/>
          </p:cNvPicPr>
          <p:nvPr/>
        </p:nvPicPr>
        <p:blipFill rotWithShape="1">
          <a:blip r:embed="rId3"/>
          <a:srcRect l="39167" t="23333" r="36562" b="11297"/>
          <a:stretch/>
        </p:blipFill>
        <p:spPr>
          <a:xfrm>
            <a:off x="698500" y="244652"/>
            <a:ext cx="4203700" cy="6368696"/>
          </a:xfrm>
          <a:prstGeom prst="rect">
            <a:avLst/>
          </a:prstGeom>
        </p:spPr>
      </p:pic>
    </p:spTree>
    <p:extLst>
      <p:ext uri="{BB962C8B-B14F-4D97-AF65-F5344CB8AC3E}">
        <p14:creationId xmlns:p14="http://schemas.microsoft.com/office/powerpoint/2010/main" val="43557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xmlns="" id="{8FCCFF5F-37E0-4B9A-8249-BE50257A4E9C}"/>
              </a:ext>
            </a:extLst>
          </p:cNvPr>
          <p:cNvSpPr/>
          <p:nvPr/>
        </p:nvSpPr>
        <p:spPr>
          <a:xfrm>
            <a:off x="303073" y="2285175"/>
            <a:ext cx="11585854" cy="1956626"/>
          </a:xfrm>
          <a:prstGeom prst="rect">
            <a:avLst/>
          </a:prstGeom>
        </p:spPr>
        <p:txBody>
          <a:bodyPr vert="horz" lIns="91440" tIns="45720" rIns="91440" bIns="45720" rtlCol="0">
            <a:noAutofit/>
          </a:bodyPr>
          <a:lstStyle/>
          <a:p>
            <a:pPr algn="ctr">
              <a:buClr>
                <a:schemeClr val="accent1"/>
              </a:buClr>
              <a:buSzPct val="80000"/>
            </a:pPr>
            <a:r>
              <a:rPr lang="ru-RU" sz="2400" b="1" dirty="0">
                <a:solidFill>
                  <a:schemeClr val="bg1"/>
                </a:solidFill>
                <a:latin typeface="+mj-lt"/>
                <a:cs typeface="Times New Roman" panose="02020603050405020304" pitchFamily="18" charset="0"/>
              </a:rPr>
              <a:t>Общие требования к структуре, содержанию и оформлению учебно-программной документации, порядок разработки и утверждения примерных учебных планов, учебных планов, учебно-тематических планов и учебных программ учреждений дополнительного образования взрослых, иных организаций, которым в соответствии с законодательством предоставлено право осуществлять профессиональную подготовку, переподготовку и повышение квалификации рабочих (служащих)</a:t>
            </a:r>
          </a:p>
        </p:txBody>
      </p:sp>
    </p:spTree>
    <p:extLst>
      <p:ext uri="{BB962C8B-B14F-4D97-AF65-F5344CB8AC3E}">
        <p14:creationId xmlns:p14="http://schemas.microsoft.com/office/powerpoint/2010/main" val="170639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2F095813-4DB5-4E2D-85CB-11A6BE270273}"/>
              </a:ext>
            </a:extLst>
          </p:cNvPr>
          <p:cNvSpPr/>
          <p:nvPr/>
        </p:nvSpPr>
        <p:spPr>
          <a:xfrm>
            <a:off x="5765800" y="2475973"/>
            <a:ext cx="6096000" cy="3785652"/>
          </a:xfrm>
          <a:prstGeom prst="rect">
            <a:avLst/>
          </a:prstGeom>
        </p:spPr>
        <p:txBody>
          <a:bodyPr vert="horz" lIns="91440" tIns="45720" rIns="91440" bIns="45720" rtlCol="0">
            <a:noAutofit/>
          </a:bodyPr>
          <a:lstStyle/>
          <a:p>
            <a:pPr algn="just">
              <a:buClr>
                <a:schemeClr val="accent1"/>
              </a:buClr>
              <a:buSzPct val="80000"/>
            </a:pPr>
            <a:r>
              <a:rPr lang="ru-RU" sz="2000" dirty="0">
                <a:solidFill>
                  <a:schemeClr val="bg1"/>
                </a:solidFill>
              </a:rPr>
              <a:t>     В тематическом плане учебной дисциплины, тематическом плане учебных дисциплин модуля указываются темы учебной дисциплины (учебной дисциплины модуля), количество часов, отводимых на их изучение, и виды учебных </a:t>
            </a:r>
            <a:r>
              <a:rPr lang="ru-RU" sz="2000" dirty="0" smtClean="0">
                <a:solidFill>
                  <a:schemeClr val="bg1"/>
                </a:solidFill>
              </a:rPr>
              <a:t>занятий</a:t>
            </a:r>
            <a:endParaRPr lang="ru-RU" sz="2000" dirty="0">
              <a:solidFill>
                <a:schemeClr val="bg1"/>
              </a:solidFill>
            </a:endParaRPr>
          </a:p>
        </p:txBody>
      </p:sp>
      <p:pic>
        <p:nvPicPr>
          <p:cNvPr id="2" name="Рисунок 1">
            <a:extLst>
              <a:ext uri="{FF2B5EF4-FFF2-40B4-BE49-F238E27FC236}">
                <a16:creationId xmlns:a16="http://schemas.microsoft.com/office/drawing/2014/main" xmlns="" id="{AA6B8BAF-A4F9-41FE-B4AE-55A679FE97D2}"/>
              </a:ext>
            </a:extLst>
          </p:cNvPr>
          <p:cNvPicPr>
            <a:picLocks noChangeAspect="1"/>
          </p:cNvPicPr>
          <p:nvPr/>
        </p:nvPicPr>
        <p:blipFill rotWithShape="1">
          <a:blip r:embed="rId3"/>
          <a:srcRect l="36042" t="23333" r="32292" b="39074"/>
          <a:stretch/>
        </p:blipFill>
        <p:spPr>
          <a:xfrm>
            <a:off x="165100" y="114299"/>
            <a:ext cx="4318000" cy="2883401"/>
          </a:xfrm>
          <a:prstGeom prst="rect">
            <a:avLst/>
          </a:prstGeom>
        </p:spPr>
      </p:pic>
      <p:pic>
        <p:nvPicPr>
          <p:cNvPr id="6" name="Рисунок 5">
            <a:extLst>
              <a:ext uri="{FF2B5EF4-FFF2-40B4-BE49-F238E27FC236}">
                <a16:creationId xmlns:a16="http://schemas.microsoft.com/office/drawing/2014/main" xmlns="" id="{D8E677E6-6910-49E2-83DF-ECB34D1192A0}"/>
              </a:ext>
            </a:extLst>
          </p:cNvPr>
          <p:cNvPicPr>
            <a:picLocks noChangeAspect="1"/>
          </p:cNvPicPr>
          <p:nvPr/>
        </p:nvPicPr>
        <p:blipFill rotWithShape="1">
          <a:blip r:embed="rId4"/>
          <a:srcRect l="34583" t="28889" r="31355" b="22592"/>
          <a:stretch/>
        </p:blipFill>
        <p:spPr>
          <a:xfrm>
            <a:off x="165099" y="3111997"/>
            <a:ext cx="4317999" cy="3459681"/>
          </a:xfrm>
          <a:prstGeom prst="rect">
            <a:avLst/>
          </a:prstGeom>
        </p:spPr>
      </p:pic>
    </p:spTree>
    <p:extLst>
      <p:ext uri="{BB962C8B-B14F-4D97-AF65-F5344CB8AC3E}">
        <p14:creationId xmlns:p14="http://schemas.microsoft.com/office/powerpoint/2010/main" val="2357036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2F095813-4DB5-4E2D-85CB-11A6BE270273}"/>
              </a:ext>
            </a:extLst>
          </p:cNvPr>
          <p:cNvSpPr/>
          <p:nvPr/>
        </p:nvSpPr>
        <p:spPr>
          <a:xfrm>
            <a:off x="660400" y="1371073"/>
            <a:ext cx="10871200" cy="3785652"/>
          </a:xfrm>
          <a:prstGeom prst="rect">
            <a:avLst/>
          </a:prstGeom>
        </p:spPr>
        <p:txBody>
          <a:bodyPr vert="horz" lIns="91440" tIns="45720" rIns="91440" bIns="45720" rtlCol="0">
            <a:noAutofit/>
          </a:bodyPr>
          <a:lstStyle/>
          <a:p>
            <a:pPr algn="just">
              <a:buClr>
                <a:schemeClr val="accent1"/>
              </a:buClr>
              <a:buSzPct val="80000"/>
            </a:pPr>
            <a:r>
              <a:rPr lang="ru-RU" sz="2000" dirty="0">
                <a:solidFill>
                  <a:schemeClr val="bg1"/>
                </a:solidFill>
              </a:rPr>
              <a:t>     В содержании учебной программы по учебной дисциплине, модулю раскрываются основные вопросы каждой темы учебной дисциплины (учебной дисциплины модуля), указываются темы практических и иных занятий (при необходимости формы промежуточной аттестации);</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В материалы для промежуточной и итоговой аттестации слушателей включаются вопросы и задания для проведения зачета, собеседования по учебной дисциплине (учебной дисциплине модуля) и квалификационного экзамена;</a:t>
            </a:r>
          </a:p>
          <a:p>
            <a:pPr algn="just">
              <a:buClr>
                <a:schemeClr val="accent1"/>
              </a:buClr>
              <a:buSzPct val="80000"/>
            </a:pPr>
            <a:endParaRPr lang="ru-RU" sz="2000" dirty="0">
              <a:solidFill>
                <a:schemeClr val="bg1"/>
              </a:solidFill>
            </a:endParaRPr>
          </a:p>
          <a:p>
            <a:pPr algn="just">
              <a:buClr>
                <a:schemeClr val="accent1"/>
              </a:buClr>
              <a:buSzPct val="80000"/>
            </a:pPr>
            <a:r>
              <a:rPr lang="ru-RU" sz="2000" dirty="0">
                <a:solidFill>
                  <a:schemeClr val="bg1"/>
                </a:solidFill>
              </a:rPr>
              <a:t>     Перечень учебных изданий и средств обучения включает список учебно-методических пособий, электронных средств обучения, ссылки на интернет-ресурсы и другие учебные издания и средства </a:t>
            </a:r>
            <a:r>
              <a:rPr lang="ru-RU" sz="2000" dirty="0" smtClean="0">
                <a:solidFill>
                  <a:schemeClr val="bg1"/>
                </a:solidFill>
              </a:rPr>
              <a:t>обучения</a:t>
            </a:r>
            <a:endParaRPr lang="ru-RU" sz="2000" dirty="0">
              <a:solidFill>
                <a:schemeClr val="bg1"/>
              </a:solidFill>
            </a:endParaRPr>
          </a:p>
          <a:p>
            <a:pPr algn="just">
              <a:buClr>
                <a:schemeClr val="accent1"/>
              </a:buClr>
              <a:buSzPct val="80000"/>
            </a:pPr>
            <a:endParaRPr lang="ru-RU" sz="2000" dirty="0">
              <a:solidFill>
                <a:schemeClr val="bg1"/>
              </a:solidFill>
            </a:endParaRPr>
          </a:p>
        </p:txBody>
      </p:sp>
    </p:spTree>
    <p:extLst>
      <p:ext uri="{BB962C8B-B14F-4D97-AF65-F5344CB8AC3E}">
        <p14:creationId xmlns:p14="http://schemas.microsoft.com/office/powerpoint/2010/main" val="1833839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a:extLst>
              <a:ext uri="{FF2B5EF4-FFF2-40B4-BE49-F238E27FC236}">
                <a16:creationId xmlns:a16="http://schemas.microsoft.com/office/drawing/2014/main" xmlns="" id="{D7C143EA-0CC4-4B6A-8583-8CF127D58F0A}"/>
              </a:ext>
            </a:extLst>
          </p:cNvPr>
          <p:cNvSpPr txBox="1">
            <a:spLocks/>
          </p:cNvSpPr>
          <p:nvPr/>
        </p:nvSpPr>
        <p:spPr>
          <a:xfrm>
            <a:off x="1782568" y="2998324"/>
            <a:ext cx="6722803" cy="4306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ru-RU" sz="3600" b="1" dirty="0">
                <a:solidFill>
                  <a:schemeClr val="accent1">
                    <a:lumMod val="75000"/>
                  </a:schemeClr>
                </a:solidFill>
                <a:latin typeface="Times New Roman" panose="02020603050405020304" pitchFamily="18" charset="0"/>
                <a:cs typeface="Times New Roman" panose="02020603050405020304" pitchFamily="18" charset="0"/>
              </a:rPr>
              <a:t>СПАСИБО ЗА ВНИМАНИЕ!</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6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79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199746" y="419101"/>
            <a:ext cx="11585854" cy="5593501"/>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just">
              <a:buNone/>
            </a:pPr>
            <a:r>
              <a:rPr lang="ru-RU" sz="1800" dirty="0"/>
              <a:t>ПОДГОТОВИТЕЛЬНЫЙ ЭТАП:</a:t>
            </a:r>
          </a:p>
          <a:p>
            <a:pPr algn="just"/>
            <a:r>
              <a:rPr lang="ru-RU" sz="1800" dirty="0"/>
              <a:t>на подготовительном этапе учреждение </a:t>
            </a:r>
            <a:r>
              <a:rPr lang="ru-RU" sz="1800" dirty="0" smtClean="0"/>
              <a:t>образования, </a:t>
            </a:r>
            <a:r>
              <a:rPr lang="ru-RU" sz="1800" dirty="0"/>
              <a:t>иная организация анализируют потребности рынка труда, квалификационные требования (ЕКСД/</a:t>
            </a:r>
            <a:r>
              <a:rPr lang="ru-RU" sz="1800" dirty="0" err="1"/>
              <a:t>профстандарты</a:t>
            </a:r>
            <a:r>
              <a:rPr lang="ru-RU" sz="1800" dirty="0"/>
              <a:t>), определяют порядок организации образовательного процесса и особенности реализации образовательных программ по профессиям рабочих, в соответствии с Положением о непрерывном профессиональном обучении по профессиям рабочих, должностям служащих, кроме должностей руководителей и специалистов, утвержденным постановлением Совета Министров Республики Беларусь от 1 сентября 2022 г. № 574 «О вопросах организации образовательного процесса»;</a:t>
            </a:r>
          </a:p>
          <a:p>
            <a:pPr algn="just"/>
            <a:r>
              <a:rPr lang="ru-RU" sz="1800" dirty="0" smtClean="0"/>
              <a:t>определяют </a:t>
            </a:r>
            <a:r>
              <a:rPr lang="ru-RU" sz="1800" dirty="0"/>
              <a:t>профессии в соответствии с «Перечнем профессий для подготовки рабочих», утвержденным постановлением Министерства образования Республики Беларусь и Министерства труда и социальной защиты Республики Беларусь от 30 января 2018 г. № 7/14 «Об установлении перечня профессий для подготовки рабочих», содержащим информацию о кодах и наименованиях профессий рабочих, сроках обучения и присваиваемом начальном квалификационном разряде;</a:t>
            </a:r>
          </a:p>
          <a:p>
            <a:pPr algn="just"/>
            <a:r>
              <a:rPr lang="ru-RU" sz="1800" dirty="0"/>
              <a:t>определяют сроки получения образования, регламентированные в ст. 250 Кодекса Республики Беларусь об </a:t>
            </a:r>
            <a:r>
              <a:rPr lang="ru-RU" sz="1800" dirty="0" smtClean="0"/>
              <a:t>образовании;</a:t>
            </a:r>
            <a:endParaRPr lang="ru-RU" sz="1800" dirty="0"/>
          </a:p>
          <a:p>
            <a:pPr algn="just"/>
            <a:r>
              <a:rPr lang="ru-RU" sz="1800" dirty="0"/>
              <a:t>определяют цели </a:t>
            </a:r>
            <a:r>
              <a:rPr lang="ru-RU" sz="1800" dirty="0" smtClean="0"/>
              <a:t>обучения</a:t>
            </a:r>
            <a:endParaRPr lang="ru-RU" sz="1800" dirty="0"/>
          </a:p>
          <a:p>
            <a:pPr marL="0" indent="0" algn="just">
              <a:buNone/>
            </a:pPr>
            <a:endParaRPr lang="ru-RU" sz="1800" dirty="0"/>
          </a:p>
        </p:txBody>
      </p:sp>
    </p:spTree>
    <p:extLst>
      <p:ext uri="{BB962C8B-B14F-4D97-AF65-F5344CB8AC3E}">
        <p14:creationId xmlns:p14="http://schemas.microsoft.com/office/powerpoint/2010/main" val="48912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79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212446" y="1233741"/>
            <a:ext cx="11585854" cy="5593501"/>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just">
              <a:buNone/>
            </a:pPr>
            <a:r>
              <a:rPr lang="ru-RU" sz="1800" dirty="0"/>
              <a:t>ВТОРОЙ ЭТАП:</a:t>
            </a:r>
          </a:p>
          <a:p>
            <a:pPr algn="just"/>
            <a:r>
              <a:rPr lang="ru-RU" sz="1800" dirty="0"/>
              <a:t>учреждение </a:t>
            </a:r>
            <a:r>
              <a:rPr lang="ru-RU" sz="1800" dirty="0" smtClean="0"/>
              <a:t>образования, иная </a:t>
            </a:r>
            <a:r>
              <a:rPr lang="ru-RU" sz="1800" dirty="0"/>
              <a:t>организация определяют перечни учебных дисциплин/модулей;</a:t>
            </a:r>
          </a:p>
          <a:p>
            <a:pPr algn="just"/>
            <a:r>
              <a:rPr lang="ru-RU" sz="1800" dirty="0"/>
              <a:t>распределяют учебные часы (теоретическое и производственное </a:t>
            </a:r>
            <a:r>
              <a:rPr lang="ru-RU" sz="1800" dirty="0" smtClean="0"/>
              <a:t>обучение). </a:t>
            </a:r>
            <a:r>
              <a:rPr lang="ru-RU" sz="1800" dirty="0"/>
              <a:t>В</a:t>
            </a:r>
            <a:r>
              <a:rPr lang="ru-RU" sz="1800" dirty="0" smtClean="0"/>
              <a:t> </a:t>
            </a:r>
            <a:r>
              <a:rPr lang="ru-RU" sz="1800" dirty="0"/>
              <a:t>программах подготовки и переподготовки обязательный объем нагрузки – 40 часов в неделю, производственное обучение может планироваться концентрированно или чередоваться с теорией;</a:t>
            </a:r>
          </a:p>
          <a:p>
            <a:pPr algn="just"/>
            <a:r>
              <a:rPr lang="ru-RU" sz="1800" dirty="0"/>
              <a:t>определяют перечень необходимых кабинетов, мастерских, лабораторий и иных учебных объектов, оснащенных оборудованием, техническими средствами обучения в соответствии с нормативными требованиями;</a:t>
            </a:r>
          </a:p>
          <a:p>
            <a:pPr algn="just"/>
            <a:r>
              <a:rPr lang="ru-RU" sz="1800" dirty="0"/>
              <a:t>планируют формы контроля знаний, порядок проведения текущей и итоговой аттестации в соответствии с «Правилами аттестации слушателей, стажеров при освоении содержания образовательных программ дополнительного образования взрослых», утвержденными постановлением Министерства образования Республики Беларусь от 5 октября 2022 г. № 367 «Об аттестации слушателей, стажеров при освоении содержания образовательных программ дополнительного образования взрослых» (глава 5</a:t>
            </a:r>
            <a:r>
              <a:rPr lang="ru-RU" sz="1800" dirty="0" smtClean="0"/>
              <a:t>)</a:t>
            </a:r>
            <a:endParaRPr lang="ru-RU" sz="1800" dirty="0"/>
          </a:p>
          <a:p>
            <a:pPr marL="0" indent="0" algn="just">
              <a:buNone/>
            </a:pPr>
            <a:endParaRPr lang="ru-RU" sz="1800" dirty="0"/>
          </a:p>
        </p:txBody>
      </p:sp>
    </p:spTree>
    <p:extLst>
      <p:ext uri="{BB962C8B-B14F-4D97-AF65-F5344CB8AC3E}">
        <p14:creationId xmlns:p14="http://schemas.microsoft.com/office/powerpoint/2010/main" val="79056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79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303073" y="1272064"/>
            <a:ext cx="11585854" cy="1777999"/>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just">
              <a:buNone/>
            </a:pPr>
            <a:r>
              <a:rPr lang="ru-RU" sz="1800" dirty="0"/>
              <a:t>ТРЕТИЙ ЭТАП:</a:t>
            </a:r>
          </a:p>
          <a:p>
            <a:r>
              <a:rPr lang="ru-RU" sz="1800" dirty="0"/>
              <a:t>учреждение </a:t>
            </a:r>
            <a:r>
              <a:rPr lang="ru-RU" sz="1800" dirty="0" smtClean="0"/>
              <a:t>образования, иная </a:t>
            </a:r>
            <a:r>
              <a:rPr lang="ru-RU" sz="1800" dirty="0"/>
              <a:t>организация формируют тематический план;</a:t>
            </a:r>
          </a:p>
          <a:p>
            <a:r>
              <a:rPr lang="ru-RU" sz="1800" dirty="0"/>
              <a:t>определяют содержание тем, требования к </a:t>
            </a:r>
            <a:r>
              <a:rPr lang="ru-RU" sz="1800" dirty="0" smtClean="0"/>
              <a:t>компетенциям;</a:t>
            </a:r>
            <a:endParaRPr lang="ru-RU" sz="1800" dirty="0"/>
          </a:p>
          <a:p>
            <a:r>
              <a:rPr lang="ru-RU" sz="1800" dirty="0"/>
              <a:t>определяют перечень оборудования и </a:t>
            </a:r>
            <a:r>
              <a:rPr lang="ru-RU" sz="1800" dirty="0" smtClean="0"/>
              <a:t>литературы</a:t>
            </a:r>
            <a:endParaRPr lang="ru-RU" sz="1800" dirty="0"/>
          </a:p>
          <a:p>
            <a:pPr marL="0" indent="0" algn="just">
              <a:buNone/>
            </a:pPr>
            <a:endParaRPr lang="ru-RU" sz="1800" dirty="0"/>
          </a:p>
        </p:txBody>
      </p:sp>
      <p:sp>
        <p:nvSpPr>
          <p:cNvPr id="6" name="Объект 2">
            <a:extLst>
              <a:ext uri="{FF2B5EF4-FFF2-40B4-BE49-F238E27FC236}">
                <a16:creationId xmlns:a16="http://schemas.microsoft.com/office/drawing/2014/main" xmlns="" id="{4E15A7B4-75D0-460B-A1EE-38C59613FD3F}"/>
              </a:ext>
            </a:extLst>
          </p:cNvPr>
          <p:cNvSpPr txBox="1">
            <a:spLocks/>
          </p:cNvSpPr>
          <p:nvPr/>
        </p:nvSpPr>
        <p:spPr>
          <a:xfrm>
            <a:off x="303073" y="3807937"/>
            <a:ext cx="11585854" cy="1777999"/>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just">
              <a:buNone/>
            </a:pPr>
            <a:r>
              <a:rPr lang="ru-RU" sz="1800" dirty="0"/>
              <a:t>ЗАВЕРШАЮЩИЙ ЭТАП:</a:t>
            </a:r>
          </a:p>
          <a:p>
            <a:r>
              <a:rPr lang="ru-RU" sz="1800" dirty="0"/>
              <a:t>рецензирование;</a:t>
            </a:r>
          </a:p>
          <a:p>
            <a:r>
              <a:rPr lang="ru-RU" sz="1800" dirty="0"/>
              <a:t>согласование;</a:t>
            </a:r>
          </a:p>
          <a:p>
            <a:r>
              <a:rPr lang="ru-RU" sz="1800" dirty="0" smtClean="0"/>
              <a:t>утверждение</a:t>
            </a:r>
            <a:endParaRPr lang="ru-RU" sz="1800" dirty="0"/>
          </a:p>
          <a:p>
            <a:pPr marL="0" indent="0" algn="just">
              <a:buNone/>
            </a:pPr>
            <a:endParaRPr lang="ru-RU" sz="1800" dirty="0"/>
          </a:p>
        </p:txBody>
      </p:sp>
    </p:spTree>
    <p:extLst>
      <p:ext uri="{BB962C8B-B14F-4D97-AF65-F5344CB8AC3E}">
        <p14:creationId xmlns:p14="http://schemas.microsoft.com/office/powerpoint/2010/main" val="159793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673100"/>
            <a:ext cx="12192000" cy="6184899"/>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146050" y="968798"/>
            <a:ext cx="11585854" cy="5593501"/>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just"/>
            <a:r>
              <a:rPr lang="ru-RU" b="1" dirty="0"/>
              <a:t>ПРИМЕРНЫЕ УЧЕБНЫЕ ПЛАНЫ (ПОДГОТОВКА, ПЕРЕПОДГОТОВКА) </a:t>
            </a:r>
            <a:r>
              <a:rPr lang="ru-RU" dirty="0"/>
              <a:t>– разрабатываются на республиканском уровне для групп профессий рабочих (должностей служащих, кроме должностей руководителей и специалистов) с одним сроком обучения и устанавливают перечень компонентов, образовательных областей, обязательных для изучения, а также количество учебных часов на их изучение (Постановление Министерства образования Республики Беларусь от 17 октября 2023 г. № 320 «Об утверждении примерных учебных планов профессиональной подготовки, переподготовки рабочих (служащих)»). Утверждаются Министерством образования </a:t>
            </a:r>
            <a:r>
              <a:rPr lang="ru-RU" dirty="0" smtClean="0"/>
              <a:t>Республики Беларусь по </a:t>
            </a:r>
            <a:r>
              <a:rPr lang="ru-RU" dirty="0"/>
              <a:t>согласованию с заинтересованными государственными органами, подчиненными и (или) подотчетными Президенту Республики Беларусь, республиканскими органами государственного управления, иными государственными организациями, подчиненными Правительству Республики Беларусь. Носят рамочный характер и являются основой для разработки учебных планов профессиональной подготовки, переподготовки рабочих (служащих). Пересматриваются по мере необходимости, но не реже одного раза в 5 лет. Примерные планы со сроком обучения находятся на сайте РИПО.</a:t>
            </a:r>
          </a:p>
          <a:p>
            <a:pPr algn="just"/>
            <a:r>
              <a:rPr lang="ru-RU" b="1" dirty="0"/>
              <a:t>УЧЕБНЫЕ ПЛАНЫ ПОДГОТОВКИ, ПЕРЕПОДГОТОВКИ, ПОВЫШЕНИЯ КВАЛИФИКАЦИИ РАБОЧИХ (СЛУЖАЩИХ) </a:t>
            </a:r>
            <a:r>
              <a:rPr lang="ru-RU" dirty="0"/>
              <a:t>по профессиям рабочих, должностям служащих, кроме руководителей и специалистов, учреждений образования, иных организаций, осуществляющих образовательную деятельность, реализующих образовательные программы профессиональной подготовки, переподготовки, повышения квалификации рабочих (служащих) составляются на основе примерных учебных планов (подготовки, переподготовки);</a:t>
            </a:r>
          </a:p>
          <a:p>
            <a:pPr algn="just"/>
            <a:r>
              <a:rPr lang="ru-RU" dirty="0"/>
              <a:t>УЧЕБНЫЕ ПРОГРАММЫ ПО УЧЕБНЫМ ДИСЦИПЛИНАМ (МОДУЛЯМ) УЧРЕЖДЕНИЙ ОБРАЗОВАНИЯ, ИНЫХ ОРГАНИЗАЦИЙ, осуществляющих образовательную деятельность, реализующих образовательные программы профессиональной подготовки, переподготовки, повышения квалификации рабочих (служащих) детальный документ, включающий цели обучения, тематический план и содержание каждой </a:t>
            </a:r>
            <a:r>
              <a:rPr lang="ru-RU" dirty="0" smtClean="0"/>
              <a:t>темы</a:t>
            </a:r>
            <a:endParaRPr lang="ru-RU" dirty="0"/>
          </a:p>
        </p:txBody>
      </p:sp>
      <p:sp>
        <p:nvSpPr>
          <p:cNvPr id="2" name="Прямоугольник 1">
            <a:extLst>
              <a:ext uri="{FF2B5EF4-FFF2-40B4-BE49-F238E27FC236}">
                <a16:creationId xmlns:a16="http://schemas.microsoft.com/office/drawing/2014/main" xmlns="" id="{CAE14DCE-D073-4E66-AF47-8E4DACBAAAD9}"/>
              </a:ext>
            </a:extLst>
          </p:cNvPr>
          <p:cNvSpPr/>
          <p:nvPr/>
        </p:nvSpPr>
        <p:spPr>
          <a:xfrm>
            <a:off x="146050" y="122028"/>
            <a:ext cx="11899900" cy="482599"/>
          </a:xfrm>
          <a:prstGeom prst="rect">
            <a:avLst/>
          </a:prstGeom>
        </p:spPr>
        <p:txBody>
          <a:bodyPr vert="horz" lIns="91440" tIns="45720" rIns="91440" bIns="45720" rtlCol="0">
            <a:noAutofit/>
          </a:bodyPr>
          <a:lstStyle/>
          <a:p>
            <a:pPr algn="ctr">
              <a:buClr>
                <a:schemeClr val="accent1"/>
              </a:buClr>
              <a:buSzPct val="80000"/>
            </a:pPr>
            <a:r>
              <a:rPr lang="ru-RU" sz="2000" b="1" dirty="0">
                <a:solidFill>
                  <a:schemeClr val="bg1"/>
                </a:solidFill>
                <a:latin typeface="+mj-lt"/>
                <a:cs typeface="Times New Roman" panose="02020603050405020304" pitchFamily="18" charset="0"/>
              </a:rPr>
              <a:t>Основные компоненты </a:t>
            </a:r>
            <a:r>
              <a:rPr lang="ru-RU" sz="2000" b="1" dirty="0">
                <a:solidFill>
                  <a:schemeClr val="bg1"/>
                </a:solidFill>
                <a:latin typeface="+mj-lt"/>
                <a:cs typeface="Times New Roman" panose="02020603050405020304" pitchFamily="18" charset="0"/>
              </a:rPr>
              <a:t>у</a:t>
            </a:r>
            <a:r>
              <a:rPr lang="ru-RU" sz="2000" b="1" dirty="0" smtClean="0">
                <a:solidFill>
                  <a:schemeClr val="bg1"/>
                </a:solidFill>
                <a:latin typeface="+mj-lt"/>
                <a:cs typeface="Times New Roman" panose="02020603050405020304" pitchFamily="18" charset="0"/>
              </a:rPr>
              <a:t>чебно-программной документации </a:t>
            </a:r>
            <a:r>
              <a:rPr lang="ru-RU" sz="2000" b="1" dirty="0">
                <a:solidFill>
                  <a:schemeClr val="bg1"/>
                </a:solidFill>
                <a:latin typeface="+mj-lt"/>
                <a:cs typeface="Times New Roman" panose="02020603050405020304" pitchFamily="18" charset="0"/>
              </a:rPr>
              <a:t>образовательных программ подготовки, переподготовки, повышения квалификации рабочих (служащих):</a:t>
            </a:r>
          </a:p>
        </p:txBody>
      </p:sp>
    </p:spTree>
    <p:extLst>
      <p:ext uri="{BB962C8B-B14F-4D97-AF65-F5344CB8AC3E}">
        <p14:creationId xmlns:p14="http://schemas.microsoft.com/office/powerpoint/2010/main" val="277230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882EDFFB-2B0A-477F-BA0C-AF20222929B2}"/>
              </a:ext>
            </a:extLst>
          </p:cNvPr>
          <p:cNvSpPr/>
          <p:nvPr/>
        </p:nvSpPr>
        <p:spPr>
          <a:xfrm>
            <a:off x="0" y="1363316"/>
            <a:ext cx="12192000" cy="5494683"/>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146050" y="621745"/>
            <a:ext cx="11585854" cy="1221951"/>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ru-RU" sz="1800" dirty="0" smtClean="0"/>
              <a:t>Примерные  учебные планы разработаны по 14 </a:t>
            </a:r>
            <a:r>
              <a:rPr lang="ru-RU" sz="1800" dirty="0"/>
              <a:t>срокам получения дополнительного образования взрослых (от 0,5 до 12 месяцев, включая 1,5 месяца)</a:t>
            </a:r>
          </a:p>
        </p:txBody>
      </p:sp>
      <p:sp>
        <p:nvSpPr>
          <p:cNvPr id="2" name="Прямоугольник 1">
            <a:extLst>
              <a:ext uri="{FF2B5EF4-FFF2-40B4-BE49-F238E27FC236}">
                <a16:creationId xmlns:a16="http://schemas.microsoft.com/office/drawing/2014/main" xmlns="" id="{CAE14DCE-D073-4E66-AF47-8E4DACBAAAD9}"/>
              </a:ext>
            </a:extLst>
          </p:cNvPr>
          <p:cNvSpPr/>
          <p:nvPr/>
        </p:nvSpPr>
        <p:spPr>
          <a:xfrm>
            <a:off x="146050" y="122028"/>
            <a:ext cx="11899900" cy="741572"/>
          </a:xfrm>
          <a:prstGeom prst="rect">
            <a:avLst/>
          </a:prstGeom>
        </p:spPr>
        <p:txBody>
          <a:bodyPr vert="horz" lIns="91440" tIns="45720" rIns="91440" bIns="45720" rtlCol="0">
            <a:noAutofit/>
          </a:bodyPr>
          <a:lstStyle/>
          <a:p>
            <a:pPr algn="ctr">
              <a:buClr>
                <a:schemeClr val="accent1"/>
              </a:buClr>
              <a:buSzPct val="80000"/>
            </a:pPr>
            <a:r>
              <a:rPr lang="ru-RU" sz="2000" b="1" dirty="0" smtClean="0">
                <a:solidFill>
                  <a:schemeClr val="bg1"/>
                </a:solidFill>
                <a:latin typeface="+mj-lt"/>
                <a:cs typeface="Times New Roman" panose="02020603050405020304" pitchFamily="18" charset="0"/>
              </a:rPr>
              <a:t>Примерный </a:t>
            </a:r>
            <a:r>
              <a:rPr lang="ru-RU" sz="2000" b="1" dirty="0">
                <a:solidFill>
                  <a:schemeClr val="bg1"/>
                </a:solidFill>
                <a:latin typeface="+mj-lt"/>
                <a:cs typeface="Times New Roman" panose="02020603050405020304" pitchFamily="18" charset="0"/>
              </a:rPr>
              <a:t>учебный план профессиональной </a:t>
            </a:r>
            <a:r>
              <a:rPr lang="ru-RU" sz="2000" b="1" dirty="0" smtClean="0">
                <a:solidFill>
                  <a:schemeClr val="bg1"/>
                </a:solidFill>
                <a:latin typeface="+mj-lt"/>
                <a:cs typeface="Times New Roman" panose="02020603050405020304" pitchFamily="18" charset="0"/>
              </a:rPr>
              <a:t>подготовки рабочих </a:t>
            </a:r>
            <a:r>
              <a:rPr lang="ru-RU" sz="2000" b="1" dirty="0">
                <a:solidFill>
                  <a:schemeClr val="bg1"/>
                </a:solidFill>
                <a:latin typeface="+mj-lt"/>
                <a:cs typeface="Times New Roman" panose="02020603050405020304" pitchFamily="18" charset="0"/>
              </a:rPr>
              <a:t>(служащих</a:t>
            </a:r>
            <a:r>
              <a:rPr lang="ru-RU" sz="2000" b="1" dirty="0" smtClean="0">
                <a:solidFill>
                  <a:schemeClr val="bg1"/>
                </a:solidFill>
                <a:latin typeface="+mj-lt"/>
                <a:cs typeface="Times New Roman" panose="02020603050405020304" pitchFamily="18" charset="0"/>
              </a:rPr>
              <a:t>) </a:t>
            </a:r>
            <a:endParaRPr lang="ru-RU" sz="2000" b="1" dirty="0">
              <a:solidFill>
                <a:schemeClr val="bg1"/>
              </a:solidFill>
              <a:latin typeface="+mj-lt"/>
              <a:cs typeface="Times New Roman" panose="02020603050405020304" pitchFamily="18" charset="0"/>
            </a:endParaRPr>
          </a:p>
        </p:txBody>
      </p:sp>
      <p:graphicFrame>
        <p:nvGraphicFramePr>
          <p:cNvPr id="17" name="Таблица 16">
            <a:extLst>
              <a:ext uri="{FF2B5EF4-FFF2-40B4-BE49-F238E27FC236}">
                <a16:creationId xmlns:a16="http://schemas.microsoft.com/office/drawing/2014/main" xmlns="" id="{1A24C728-9175-4E7B-A9F6-60B679CEC851}"/>
              </a:ext>
            </a:extLst>
          </p:cNvPr>
          <p:cNvGraphicFramePr>
            <a:graphicFrameLocks noGrp="1"/>
          </p:cNvGraphicFramePr>
          <p:nvPr>
            <p:extLst>
              <p:ext uri="{D42A27DB-BD31-4B8C-83A1-F6EECF244321}">
                <p14:modId xmlns:p14="http://schemas.microsoft.com/office/powerpoint/2010/main" val="2282282210"/>
              </p:ext>
            </p:extLst>
          </p:nvPr>
        </p:nvGraphicFramePr>
        <p:xfrm>
          <a:off x="1277990" y="1910689"/>
          <a:ext cx="9321974" cy="4825283"/>
        </p:xfrm>
        <a:graphic>
          <a:graphicData uri="http://schemas.openxmlformats.org/drawingml/2006/table">
            <a:tbl>
              <a:tblPr firstRow="1" firstCol="1" bandRow="1">
                <a:tableStyleId>{5C22544A-7EE6-4342-B048-85BDC9FD1C3A}</a:tableStyleId>
              </a:tblPr>
              <a:tblGrid>
                <a:gridCol w="6780804">
                  <a:extLst>
                    <a:ext uri="{9D8B030D-6E8A-4147-A177-3AD203B41FA5}">
                      <a16:colId xmlns:a16="http://schemas.microsoft.com/office/drawing/2014/main" xmlns="" val="2574584216"/>
                    </a:ext>
                  </a:extLst>
                </a:gridCol>
                <a:gridCol w="2541170">
                  <a:extLst>
                    <a:ext uri="{9D8B030D-6E8A-4147-A177-3AD203B41FA5}">
                      <a16:colId xmlns:a16="http://schemas.microsoft.com/office/drawing/2014/main" xmlns="" val="1719535941"/>
                    </a:ext>
                  </a:extLst>
                </a:gridCol>
              </a:tblGrid>
              <a:tr h="418130">
                <a:tc>
                  <a:txBody>
                    <a:bodyPr/>
                    <a:lstStyle/>
                    <a:p>
                      <a:pPr algn="ctr">
                        <a:lnSpc>
                          <a:spcPct val="107000"/>
                        </a:lnSpc>
                        <a:spcAft>
                          <a:spcPts val="800"/>
                        </a:spcAft>
                      </a:pPr>
                      <a:r>
                        <a:rPr lang="ru-RU" sz="1600" dirty="0">
                          <a:solidFill>
                            <a:schemeClr val="accent1">
                              <a:lumMod val="50000"/>
                            </a:schemeClr>
                          </a:solidFill>
                          <a:effectLst/>
                        </a:rPr>
                        <a:t> Компоненты, образовательные области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ru-RU" sz="1600" dirty="0">
                          <a:solidFill>
                            <a:schemeClr val="accent1">
                              <a:lumMod val="50000"/>
                            </a:schemeClr>
                          </a:solidFill>
                          <a:effectLst/>
                        </a:rPr>
                        <a:t>Количество учебных часов</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52128242"/>
                  </a:ext>
                </a:extLst>
              </a:tr>
              <a:tr h="253913">
                <a:tc>
                  <a:txBody>
                    <a:bodyPr/>
                    <a:lstStyle/>
                    <a:p>
                      <a:pPr>
                        <a:lnSpc>
                          <a:spcPct val="107000"/>
                        </a:lnSpc>
                        <a:spcAft>
                          <a:spcPts val="800"/>
                        </a:spcAft>
                      </a:pPr>
                      <a:r>
                        <a:rPr lang="ru-RU" sz="1600" dirty="0">
                          <a:solidFill>
                            <a:schemeClr val="accent1">
                              <a:lumMod val="50000"/>
                            </a:schemeClr>
                          </a:solidFill>
                          <a:effectLst/>
                        </a:rPr>
                        <a:t>1. Профессиональный компонент</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ru-RU" sz="1600" b="1" kern="1200" dirty="0">
                          <a:solidFill>
                            <a:schemeClr val="accent1">
                              <a:lumMod val="50000"/>
                            </a:schemeClr>
                          </a:solidFill>
                          <a:effectLst/>
                          <a:latin typeface="+mn-lt"/>
                          <a:ea typeface="+mn-ea"/>
                          <a:cs typeface="+mn-cs"/>
                        </a:rPr>
                        <a:t>132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5309735"/>
                  </a:ext>
                </a:extLst>
              </a:tr>
              <a:tr h="253913">
                <a:tc>
                  <a:txBody>
                    <a:bodyPr/>
                    <a:lstStyle/>
                    <a:p>
                      <a:pPr>
                        <a:lnSpc>
                          <a:spcPct val="107000"/>
                        </a:lnSpc>
                        <a:spcAft>
                          <a:spcPts val="800"/>
                        </a:spcAft>
                      </a:pPr>
                      <a:r>
                        <a:rPr lang="ru-RU" sz="1600" dirty="0">
                          <a:solidFill>
                            <a:schemeClr val="accent1">
                              <a:lumMod val="50000"/>
                            </a:schemeClr>
                          </a:solidFill>
                          <a:effectLst/>
                        </a:rPr>
                        <a:t>1.1. Основы права</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727534"/>
                  </a:ext>
                </a:extLst>
              </a:tr>
              <a:tr h="253913">
                <a:tc>
                  <a:txBody>
                    <a:bodyPr/>
                    <a:lstStyle/>
                    <a:p>
                      <a:pPr>
                        <a:lnSpc>
                          <a:spcPct val="107000"/>
                        </a:lnSpc>
                        <a:spcAft>
                          <a:spcPts val="800"/>
                        </a:spcAft>
                      </a:pPr>
                      <a:r>
                        <a:rPr lang="ru-RU" sz="1600" dirty="0">
                          <a:solidFill>
                            <a:schemeClr val="accent1">
                              <a:lumMod val="50000"/>
                            </a:schemeClr>
                          </a:solidFill>
                          <a:effectLst/>
                        </a:rPr>
                        <a:t>1.2. Деловые коммуникации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4234843"/>
                  </a:ext>
                </a:extLst>
              </a:tr>
              <a:tr h="253913">
                <a:tc>
                  <a:txBody>
                    <a:bodyPr/>
                    <a:lstStyle/>
                    <a:p>
                      <a:pPr>
                        <a:lnSpc>
                          <a:spcPct val="107000"/>
                        </a:lnSpc>
                        <a:spcAft>
                          <a:spcPts val="800"/>
                        </a:spcAft>
                      </a:pPr>
                      <a:r>
                        <a:rPr lang="ru-RU" sz="1600" dirty="0">
                          <a:solidFill>
                            <a:schemeClr val="accent1">
                              <a:lumMod val="50000"/>
                            </a:schemeClr>
                          </a:solidFill>
                          <a:effectLst/>
                        </a:rPr>
                        <a:t>1.3. Основы экономики, предпринимательской деятельности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85022829"/>
                  </a:ext>
                </a:extLst>
              </a:tr>
              <a:tr h="253913">
                <a:tc>
                  <a:txBody>
                    <a:bodyPr/>
                    <a:lstStyle/>
                    <a:p>
                      <a:pPr>
                        <a:lnSpc>
                          <a:spcPct val="107000"/>
                        </a:lnSpc>
                        <a:spcAft>
                          <a:spcPts val="800"/>
                        </a:spcAft>
                      </a:pPr>
                      <a:r>
                        <a:rPr lang="ru-RU" sz="1600" dirty="0">
                          <a:solidFill>
                            <a:schemeClr val="accent1">
                              <a:lumMod val="50000"/>
                            </a:schemeClr>
                          </a:solidFill>
                          <a:effectLst/>
                        </a:rPr>
                        <a:t>1.4. Информационные технологии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2980793"/>
                  </a:ext>
                </a:extLst>
              </a:tr>
              <a:tr h="253913">
                <a:tc>
                  <a:txBody>
                    <a:bodyPr/>
                    <a:lstStyle/>
                    <a:p>
                      <a:pPr>
                        <a:lnSpc>
                          <a:spcPct val="107000"/>
                        </a:lnSpc>
                        <a:spcAft>
                          <a:spcPts val="800"/>
                        </a:spcAft>
                      </a:pPr>
                      <a:r>
                        <a:rPr lang="ru-RU" sz="1600" dirty="0">
                          <a:solidFill>
                            <a:schemeClr val="accent1">
                              <a:lumMod val="50000"/>
                            </a:schemeClr>
                          </a:solidFill>
                          <a:effectLst/>
                        </a:rPr>
                        <a:t>1.5. Охрана труда</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8</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0065903"/>
                  </a:ext>
                </a:extLst>
              </a:tr>
              <a:tr h="253913">
                <a:tc>
                  <a:txBody>
                    <a:bodyPr/>
                    <a:lstStyle/>
                    <a:p>
                      <a:pPr>
                        <a:lnSpc>
                          <a:spcPct val="107000"/>
                        </a:lnSpc>
                        <a:spcAft>
                          <a:spcPts val="800"/>
                        </a:spcAft>
                      </a:pPr>
                      <a:r>
                        <a:rPr lang="ru-RU" sz="1600" dirty="0">
                          <a:solidFill>
                            <a:schemeClr val="accent1">
                              <a:lumMod val="50000"/>
                            </a:schemeClr>
                          </a:solidFill>
                          <a:effectLst/>
                        </a:rPr>
                        <a:t>1.6. Охрана окружающей среды</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5108708"/>
                  </a:ext>
                </a:extLst>
              </a:tr>
              <a:tr h="253913">
                <a:tc>
                  <a:txBody>
                    <a:bodyPr/>
                    <a:lstStyle/>
                    <a:p>
                      <a:pPr>
                        <a:lnSpc>
                          <a:spcPct val="107000"/>
                        </a:lnSpc>
                        <a:spcAft>
                          <a:spcPts val="800"/>
                        </a:spcAft>
                      </a:pPr>
                      <a:r>
                        <a:rPr lang="ru-RU" sz="1600" dirty="0">
                          <a:solidFill>
                            <a:schemeClr val="accent1">
                              <a:lumMod val="50000"/>
                            </a:schemeClr>
                          </a:solidFill>
                          <a:effectLst/>
                        </a:rPr>
                        <a:t>1.7. Технология</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10</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2605138"/>
                  </a:ext>
                </a:extLst>
              </a:tr>
              <a:tr h="253913">
                <a:tc>
                  <a:txBody>
                    <a:bodyPr/>
                    <a:lstStyle/>
                    <a:p>
                      <a:pPr>
                        <a:lnSpc>
                          <a:spcPct val="107000"/>
                        </a:lnSpc>
                        <a:spcAft>
                          <a:spcPts val="800"/>
                        </a:spcAft>
                      </a:pPr>
                      <a:r>
                        <a:rPr lang="ru-RU" sz="1600" dirty="0">
                          <a:solidFill>
                            <a:schemeClr val="accent1">
                              <a:lumMod val="50000"/>
                            </a:schemeClr>
                          </a:solidFill>
                          <a:effectLst/>
                        </a:rPr>
                        <a:t>1.8. Техника</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4</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93345806"/>
                  </a:ext>
                </a:extLst>
              </a:tr>
              <a:tr h="253913">
                <a:tc>
                  <a:txBody>
                    <a:bodyPr/>
                    <a:lstStyle/>
                    <a:p>
                      <a:pPr>
                        <a:lnSpc>
                          <a:spcPct val="107000"/>
                        </a:lnSpc>
                        <a:spcAft>
                          <a:spcPts val="800"/>
                        </a:spcAft>
                      </a:pPr>
                      <a:r>
                        <a:rPr lang="ru-RU" sz="1600" dirty="0">
                          <a:solidFill>
                            <a:schemeClr val="accent1">
                              <a:lumMod val="50000"/>
                            </a:schemeClr>
                          </a:solidFill>
                          <a:effectLst/>
                        </a:rPr>
                        <a:t>1.9. Материаловедение</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0167405"/>
                  </a:ext>
                </a:extLst>
              </a:tr>
              <a:tr h="253913">
                <a:tc>
                  <a:txBody>
                    <a:bodyPr/>
                    <a:lstStyle/>
                    <a:p>
                      <a:pPr>
                        <a:lnSpc>
                          <a:spcPct val="107000"/>
                        </a:lnSpc>
                        <a:spcAft>
                          <a:spcPts val="800"/>
                        </a:spcAft>
                      </a:pPr>
                      <a:r>
                        <a:rPr lang="ru-RU" sz="1600" dirty="0">
                          <a:solidFill>
                            <a:schemeClr val="accent1">
                              <a:lumMod val="50000"/>
                            </a:schemeClr>
                          </a:solidFill>
                          <a:effectLst/>
                        </a:rPr>
                        <a:t>1.10. Графика</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0483057"/>
                  </a:ext>
                </a:extLst>
              </a:tr>
              <a:tr h="253913">
                <a:tc>
                  <a:txBody>
                    <a:bodyPr/>
                    <a:lstStyle/>
                    <a:p>
                      <a:pPr>
                        <a:lnSpc>
                          <a:spcPct val="107000"/>
                        </a:lnSpc>
                        <a:spcAft>
                          <a:spcPts val="800"/>
                        </a:spcAft>
                      </a:pPr>
                      <a:r>
                        <a:rPr lang="ru-RU" sz="1600" dirty="0">
                          <a:solidFill>
                            <a:schemeClr val="accent1">
                              <a:lumMod val="50000"/>
                            </a:schemeClr>
                          </a:solidFill>
                          <a:effectLst/>
                        </a:rPr>
                        <a:t>1.11. Производственное обучение</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96</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20480367"/>
                  </a:ext>
                </a:extLst>
              </a:tr>
              <a:tr h="253913">
                <a:tc>
                  <a:txBody>
                    <a:bodyPr/>
                    <a:lstStyle/>
                    <a:p>
                      <a:pPr>
                        <a:lnSpc>
                          <a:spcPct val="107000"/>
                        </a:lnSpc>
                        <a:spcAft>
                          <a:spcPts val="800"/>
                        </a:spcAft>
                      </a:pPr>
                      <a:r>
                        <a:rPr lang="ru-RU" sz="1600" dirty="0">
                          <a:solidFill>
                            <a:schemeClr val="accent1">
                              <a:lumMod val="50000"/>
                            </a:schemeClr>
                          </a:solidFill>
                          <a:effectLst/>
                        </a:rPr>
                        <a:t>1.11.1. Производственная практика*</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 </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1165250"/>
                  </a:ext>
                </a:extLst>
              </a:tr>
              <a:tr h="253913">
                <a:tc>
                  <a:txBody>
                    <a:bodyPr/>
                    <a:lstStyle/>
                    <a:p>
                      <a:pPr>
                        <a:lnSpc>
                          <a:spcPct val="107000"/>
                        </a:lnSpc>
                        <a:spcAft>
                          <a:spcPts val="800"/>
                        </a:spcAft>
                      </a:pPr>
                      <a:r>
                        <a:rPr lang="ru-RU" sz="1600" dirty="0">
                          <a:solidFill>
                            <a:schemeClr val="accent1">
                              <a:lumMod val="50000"/>
                            </a:schemeClr>
                          </a:solidFill>
                          <a:effectLst/>
                        </a:rPr>
                        <a:t>2. Компонент учреждения образования (иной организации)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20</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05098284"/>
                  </a:ext>
                </a:extLst>
              </a:tr>
              <a:tr h="253913">
                <a:tc>
                  <a:txBody>
                    <a:bodyPr/>
                    <a:lstStyle/>
                    <a:p>
                      <a:pPr>
                        <a:lnSpc>
                          <a:spcPct val="107000"/>
                        </a:lnSpc>
                        <a:spcAft>
                          <a:spcPts val="800"/>
                        </a:spcAft>
                      </a:pPr>
                      <a:r>
                        <a:rPr lang="ru-RU" sz="1600" dirty="0">
                          <a:solidFill>
                            <a:schemeClr val="accent1">
                              <a:lumMod val="50000"/>
                            </a:schemeClr>
                          </a:solidFill>
                          <a:effectLst/>
                        </a:rPr>
                        <a:t>3. Консультации**</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 </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65723311"/>
                  </a:ext>
                </a:extLst>
              </a:tr>
              <a:tr h="253913">
                <a:tc>
                  <a:txBody>
                    <a:bodyPr/>
                    <a:lstStyle/>
                    <a:p>
                      <a:pPr>
                        <a:lnSpc>
                          <a:spcPct val="107000"/>
                        </a:lnSpc>
                        <a:spcAft>
                          <a:spcPts val="800"/>
                        </a:spcAft>
                      </a:pPr>
                      <a:r>
                        <a:rPr lang="ru-RU" sz="1600" dirty="0">
                          <a:solidFill>
                            <a:schemeClr val="accent1">
                              <a:lumMod val="50000"/>
                            </a:schemeClr>
                          </a:solidFill>
                          <a:effectLst/>
                        </a:rPr>
                        <a:t>4. Квалификационный экзамен</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8</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6412555"/>
                  </a:ext>
                </a:extLst>
              </a:tr>
              <a:tr h="253913">
                <a:tc>
                  <a:txBody>
                    <a:bodyPr/>
                    <a:lstStyle/>
                    <a:p>
                      <a:pPr algn="r">
                        <a:lnSpc>
                          <a:spcPct val="107000"/>
                        </a:lnSpc>
                        <a:spcAft>
                          <a:spcPts val="800"/>
                        </a:spcAft>
                      </a:pPr>
                      <a:r>
                        <a:rPr lang="ru-RU" sz="1600" dirty="0">
                          <a:solidFill>
                            <a:schemeClr val="accent1">
                              <a:lumMod val="50000"/>
                            </a:schemeClr>
                          </a:solidFill>
                          <a:effectLst/>
                        </a:rPr>
                        <a:t>Итого</a:t>
                      </a:r>
                      <a:endParaRPr lang="ru-RU"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latinLnBrk="0" hangingPunct="1">
                        <a:lnSpc>
                          <a:spcPct val="107000"/>
                        </a:lnSpc>
                        <a:spcAft>
                          <a:spcPts val="800"/>
                        </a:spcAft>
                      </a:pPr>
                      <a:r>
                        <a:rPr lang="ru-RU" sz="1600" b="1" kern="1200" dirty="0">
                          <a:solidFill>
                            <a:schemeClr val="accent1">
                              <a:lumMod val="50000"/>
                            </a:schemeClr>
                          </a:solidFill>
                          <a:effectLst/>
                          <a:latin typeface="+mn-lt"/>
                          <a:ea typeface="+mn-ea"/>
                          <a:cs typeface="+mn-cs"/>
                        </a:rPr>
                        <a:t>160</a:t>
                      </a:r>
                    </a:p>
                  </a:txBody>
                  <a:tcPr marL="3810" marR="3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1265187"/>
                  </a:ext>
                </a:extLst>
              </a:tr>
            </a:tbl>
          </a:graphicData>
        </a:graphic>
      </p:graphicFrame>
      <p:sp>
        <p:nvSpPr>
          <p:cNvPr id="18" name="Rectangle 2">
            <a:extLst>
              <a:ext uri="{FF2B5EF4-FFF2-40B4-BE49-F238E27FC236}">
                <a16:creationId xmlns:a16="http://schemas.microsoft.com/office/drawing/2014/main" xmlns="" id="{A37415BF-05EE-42DE-AFBC-87541D052E2F}"/>
              </a:ext>
            </a:extLst>
          </p:cNvPr>
          <p:cNvSpPr>
            <a:spLocks noChangeArrowheads="1"/>
          </p:cNvSpPr>
          <p:nvPr/>
        </p:nvSpPr>
        <p:spPr bwMode="auto">
          <a:xfrm>
            <a:off x="303073" y="1363317"/>
            <a:ext cx="11585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Содержательная структура примерного учебного плана</a:t>
            </a:r>
            <a:endParaRPr kumimoji="0" lang="ru-RU" altLang="ru-RU"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3567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6000">
              <a:schemeClr val="accent2">
                <a:lumMod val="50000"/>
              </a:schemeClr>
            </a:gs>
            <a:gs pos="69000">
              <a:schemeClr val="accent1">
                <a:lumMod val="45000"/>
                <a:lumOff val="55000"/>
              </a:schemeClr>
            </a:gs>
            <a:gs pos="92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AE7D37D8-AC77-453F-B58D-0A00E5A1A6FF}"/>
              </a:ext>
            </a:extLst>
          </p:cNvPr>
          <p:cNvSpPr/>
          <p:nvPr/>
        </p:nvSpPr>
        <p:spPr>
          <a:xfrm>
            <a:off x="0" y="1"/>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882EDFFB-2B0A-477F-BA0C-AF20222929B2}"/>
              </a:ext>
            </a:extLst>
          </p:cNvPr>
          <p:cNvSpPr/>
          <p:nvPr/>
        </p:nvSpPr>
        <p:spPr>
          <a:xfrm>
            <a:off x="0" y="0"/>
            <a:ext cx="12192000" cy="6858000"/>
          </a:xfrm>
          <a:prstGeom prst="rect">
            <a:avLst/>
          </a:prstGeom>
          <a:solidFill>
            <a:schemeClr val="accent2">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бъект 2">
            <a:extLst>
              <a:ext uri="{FF2B5EF4-FFF2-40B4-BE49-F238E27FC236}">
                <a16:creationId xmlns:a16="http://schemas.microsoft.com/office/drawing/2014/main" xmlns="" id="{4A87E5D8-6C0D-4D56-A7D5-03574A0FC040}"/>
              </a:ext>
            </a:extLst>
          </p:cNvPr>
          <p:cNvSpPr txBox="1">
            <a:spLocks/>
          </p:cNvSpPr>
          <p:nvPr/>
        </p:nvSpPr>
        <p:spPr>
          <a:xfrm>
            <a:off x="303073" y="1212786"/>
            <a:ext cx="11585854" cy="1221951"/>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3" charset="2"/>
              <a:buChar char=""/>
              <a:defRPr sz="1600">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just">
              <a:buNone/>
            </a:pPr>
            <a:r>
              <a:rPr lang="ru-RU" sz="1800" dirty="0"/>
              <a:t>     Состоит из совокупности образовательных областей, отражающих сведения теоретического и производственного обучения, усвоение содержания которых позволяет сформировать у слушателей знания, умения и навыки в области основ права, деловых коммуникаций, основ экономики, предпринимательской деятельности, информационных технологий, охраны труда, охраны окружающей среды, технологии, техники, материаловедения, графики, производственного обучения. Производственное обучение осуществляется как в учебных мастерских, так и в условиях производства, состоит из двух этапов и включает в себя производственную </a:t>
            </a:r>
            <a:r>
              <a:rPr lang="ru-RU" sz="1800" dirty="0" smtClean="0"/>
              <a:t>практику</a:t>
            </a:r>
            <a:endParaRPr lang="ru-RU" sz="1800" dirty="0"/>
          </a:p>
        </p:txBody>
      </p:sp>
      <p:sp>
        <p:nvSpPr>
          <p:cNvPr id="2" name="Прямоугольник 1">
            <a:extLst>
              <a:ext uri="{FF2B5EF4-FFF2-40B4-BE49-F238E27FC236}">
                <a16:creationId xmlns:a16="http://schemas.microsoft.com/office/drawing/2014/main" xmlns="" id="{CAE14DCE-D073-4E66-AF47-8E4DACBAAAD9}"/>
              </a:ext>
            </a:extLst>
          </p:cNvPr>
          <p:cNvSpPr/>
          <p:nvPr/>
        </p:nvSpPr>
        <p:spPr>
          <a:xfrm>
            <a:off x="3071586" y="424267"/>
            <a:ext cx="5842000" cy="458543"/>
          </a:xfrm>
          <a:prstGeom prst="rect">
            <a:avLst/>
          </a:prstGeom>
        </p:spPr>
        <p:txBody>
          <a:bodyPr vert="horz" lIns="91440" tIns="45720" rIns="91440" bIns="45720" rtlCol="0">
            <a:noAutofit/>
          </a:bodyPr>
          <a:lstStyle/>
          <a:p>
            <a:pPr marL="342900" indent="-342900" algn="ctr">
              <a:buClr>
                <a:schemeClr val="accent1"/>
              </a:buClr>
              <a:buSzPct val="80000"/>
              <a:buFont typeface="Wingdings" panose="05000000000000000000" pitchFamily="2" charset="2"/>
              <a:buChar char="v"/>
            </a:pPr>
            <a:r>
              <a:rPr lang="ru-RU" sz="2000" b="1" dirty="0">
                <a:solidFill>
                  <a:schemeClr val="bg1"/>
                </a:solidFill>
                <a:latin typeface="+mj-lt"/>
                <a:cs typeface="Times New Roman" panose="02020603050405020304" pitchFamily="18" charset="0"/>
              </a:rPr>
              <a:t>ПРОФЕССИОНАЛЬНЫЙ КОМПОНЕНТ</a:t>
            </a:r>
          </a:p>
        </p:txBody>
      </p:sp>
      <p:sp>
        <p:nvSpPr>
          <p:cNvPr id="15" name="Прямоугольник 14">
            <a:extLst>
              <a:ext uri="{FF2B5EF4-FFF2-40B4-BE49-F238E27FC236}">
                <a16:creationId xmlns:a16="http://schemas.microsoft.com/office/drawing/2014/main" xmlns="" id="{13C9233F-3D2C-4F7D-8AF7-79059190FF4C}"/>
              </a:ext>
            </a:extLst>
          </p:cNvPr>
          <p:cNvSpPr/>
          <p:nvPr/>
        </p:nvSpPr>
        <p:spPr>
          <a:xfrm>
            <a:off x="2898321" y="3660083"/>
            <a:ext cx="6188529" cy="458543"/>
          </a:xfrm>
          <a:prstGeom prst="rect">
            <a:avLst/>
          </a:prstGeom>
        </p:spPr>
        <p:txBody>
          <a:bodyPr vert="horz" lIns="91440" tIns="45720" rIns="91440" bIns="45720" rtlCol="0">
            <a:noAutofit/>
          </a:bodyPr>
          <a:lstStyle/>
          <a:p>
            <a:pPr marL="342900" indent="-342900" algn="ctr">
              <a:buClr>
                <a:schemeClr val="accent1"/>
              </a:buClr>
              <a:buSzPct val="80000"/>
              <a:buFont typeface="Wingdings" panose="05000000000000000000" pitchFamily="2" charset="2"/>
              <a:buChar char="v"/>
            </a:pPr>
            <a:r>
              <a:rPr lang="ru-RU" sz="2000" b="1" dirty="0">
                <a:solidFill>
                  <a:schemeClr val="bg1"/>
                </a:solidFill>
                <a:latin typeface="+mj-lt"/>
                <a:cs typeface="Times New Roman" panose="02020603050405020304" pitchFamily="18" charset="0"/>
              </a:rPr>
              <a:t>КОМПОНЕНТ УЧРЕЖДЕНИЯ ОБРАЗОВАНИЯ</a:t>
            </a:r>
          </a:p>
        </p:txBody>
      </p:sp>
      <p:sp>
        <p:nvSpPr>
          <p:cNvPr id="16" name="Объект 2">
            <a:extLst>
              <a:ext uri="{FF2B5EF4-FFF2-40B4-BE49-F238E27FC236}">
                <a16:creationId xmlns:a16="http://schemas.microsoft.com/office/drawing/2014/main" xmlns="" id="{1FF1796D-5B2A-4E03-AECB-4EDB7F955A71}"/>
              </a:ext>
            </a:extLst>
          </p:cNvPr>
          <p:cNvSpPr txBox="1">
            <a:spLocks/>
          </p:cNvSpPr>
          <p:nvPr/>
        </p:nvSpPr>
        <p:spPr>
          <a:xfrm>
            <a:off x="303073" y="4410473"/>
            <a:ext cx="11585854" cy="1221951"/>
          </a:xfrm>
          <a:prstGeom prst="rect">
            <a:avLst/>
          </a:prstGeom>
        </p:spPr>
        <p:txBody>
          <a:bodyPr vert="horz" lIns="91440" tIns="45720" rIns="91440" bIns="45720" rtlCol="0">
            <a:noAutofit/>
          </a:bodyPr>
          <a:lstStyle>
            <a:defPPr>
              <a:defRPr lang="en-US"/>
            </a:defPPr>
            <a:lvl1pPr indent="0" algn="just">
              <a:spcBef>
                <a:spcPts val="1000"/>
              </a:spcBef>
              <a:spcAft>
                <a:spcPts val="0"/>
              </a:spcAft>
              <a:buClr>
                <a:schemeClr val="accent1"/>
              </a:buClr>
              <a:buSzPct val="80000"/>
              <a:buFont typeface="Wingdings 3" charset="2"/>
              <a:buNone/>
              <a:defRPr>
                <a:solidFill>
                  <a:schemeClr val="bg1"/>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ru-RU" dirty="0"/>
              <a:t>     Компонент учреждения </a:t>
            </a:r>
            <a:r>
              <a:rPr lang="ru-RU" dirty="0" smtClean="0"/>
              <a:t>образования, иной организации содержит </a:t>
            </a:r>
            <a:r>
              <a:rPr lang="ru-RU" dirty="0"/>
              <a:t>резерв учебного времени, который может быть использован при разработке учебного плана профессиональной подготовки (переподготовки) рабочих (служащих) по конкретным профессиям рабочих (должностям служащих) с учетом специфики содержания деятельности, необходимости углубленного изучения учебного материала по той или иной образовательной </a:t>
            </a:r>
            <a:r>
              <a:rPr lang="ru-RU" dirty="0" smtClean="0"/>
              <a:t>области</a:t>
            </a:r>
            <a:endParaRPr lang="ru-RU" dirty="0"/>
          </a:p>
        </p:txBody>
      </p:sp>
    </p:spTree>
    <p:extLst>
      <p:ext uri="{BB962C8B-B14F-4D97-AF65-F5344CB8AC3E}">
        <p14:creationId xmlns:p14="http://schemas.microsoft.com/office/powerpoint/2010/main" val="1819831407"/>
      </p:ext>
    </p:extLst>
  </p:cSld>
  <p:clrMapOvr>
    <a:masterClrMapping/>
  </p:clrMapOvr>
</p:sld>
</file>

<file path=ppt/theme/theme1.xml><?xml version="1.0" encoding="utf-8"?>
<a:theme xmlns:a="http://schemas.openxmlformats.org/drawingml/2006/main" name="2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6602</TotalTime>
  <Words>3784</Words>
  <Application>Microsoft Office PowerPoint</Application>
  <PresentationFormat>Произвольный</PresentationFormat>
  <Paragraphs>1378</Paragraphs>
  <Slides>32</Slides>
  <Notes>30</Notes>
  <HiddenSlides>0</HiddenSlides>
  <MMClips>0</MMClips>
  <ScaleCrop>false</ScaleCrop>
  <HeadingPairs>
    <vt:vector size="4" baseType="variant">
      <vt:variant>
        <vt:lpstr>Тема</vt:lpstr>
      </vt:variant>
      <vt:variant>
        <vt:i4>3</vt:i4>
      </vt:variant>
      <vt:variant>
        <vt:lpstr>Заголовки слайдов</vt:lpstr>
      </vt:variant>
      <vt:variant>
        <vt:i4>32</vt:i4>
      </vt:variant>
    </vt:vector>
  </HeadingPairs>
  <TitlesOfParts>
    <vt:vector size="35" baseType="lpstr">
      <vt:lpstr>2_Standarddesign</vt:lpstr>
      <vt:lpstr>Специальное оформление</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РАЗРАБОТАТЬ НАУЧНО ОБОСНОВАННЫЕ ПРЕДЛОЖЕНИЯ  ПО РАЗВИТИЮ НАЦИОНАЛЬНОЙ СИСТЕМЫ КВАЛИФИКАЦИЙ И НОРМАТИВНОМУ ПРАВОВОМУ ОБЕСПЕЧЕНИЮ ФОРМИРОВАНИЯ СИСТЕМЫ НЕЗАВИСИМОЙ ОЦЕНКИ И СЕРТИФИКАЦИИ                       КВАЛИФИКАЦИЙ В РЕСПУБЛИКЕ БЕЛАРУСЬ (3 ЭТАП)</dc:title>
  <dc:creator>Шиманская Юлия Ивановна</dc:creator>
  <cp:lastModifiedBy>10</cp:lastModifiedBy>
  <cp:revision>287</cp:revision>
  <cp:lastPrinted>2023-04-27T14:02:56Z</cp:lastPrinted>
  <dcterms:created xsi:type="dcterms:W3CDTF">2022-09-12T13:05:03Z</dcterms:created>
  <dcterms:modified xsi:type="dcterms:W3CDTF">2026-04-15T18:47:48Z</dcterms:modified>
</cp:coreProperties>
</file>